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svg" ContentType="image/svg"/>
  <Override PartName="/ppt/media/image25.svg" ContentType="image/svg"/>
  <Override PartName="/ppt/media/image27.svg" ContentType="image/svg"/>
  <Override PartName="/ppt/media/image29.svg" ContentType="image/svg"/>
  <Override PartName="/ppt/media/image31.svg" ContentType="image/sv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81" r:id="rId7"/>
    <p:sldId id="264" r:id="rId8"/>
    <p:sldId id="282" r:id="rId9"/>
    <p:sldId id="283" r:id="rId10"/>
    <p:sldId id="284" r:id="rId11"/>
    <p:sldId id="285" r:id="rId12"/>
    <p:sldId id="28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87" r:id="rId22"/>
    <p:sldId id="288" r:id="rId23"/>
    <p:sldId id="289" r:id="rId24"/>
    <p:sldId id="292" r:id="rId25"/>
    <p:sldId id="290" r:id="rId26"/>
    <p:sldId id="291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1"/>
            <p14:sldId id="264"/>
            <p14:sldId id="282"/>
            <p14:sldId id="283"/>
            <p14:sldId id="284"/>
            <p14:sldId id="285"/>
            <p14:sldId id="28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87"/>
            <p14:sldId id="288"/>
            <p14:sldId id="289"/>
            <p14:sldId id="292"/>
            <p14:sldId id="290"/>
            <p14:sldId id="291"/>
            <p14:sldId id="293"/>
            <p14:sldId id="294"/>
            <p14:sldId id="295"/>
            <p14:sldId id="296"/>
            <p14:sldId id="29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7808" autoAdjust="0"/>
  </p:normalViewPr>
  <p:slideViewPr>
    <p:cSldViewPr snapToGrid="0" snapToObjects="1">
      <p:cViewPr varScale="1">
        <p:scale>
          <a:sx n="128" d="100"/>
          <a:sy n="128" d="100"/>
        </p:scale>
        <p:origin x="320" y="184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boolean-type-bool" TargetMode="External"/><Relationship Id="rId2" Type="http://schemas.openxmlformats.org/officeDocument/2006/relationships/hyperlink" Target="https://docs.python.org/3/library/stdtypes.html#truth-value-test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docs.python.org/3/library/stdtypes.html#comparisons" TargetMode="External"/><Relationship Id="rId4" Type="http://schemas.openxmlformats.org/officeDocument/2006/relationships/hyperlink" Target="https://docs.python.org/3/library/stdtypes.html#boolean-operations-and-or-no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numeric-types-int-float-complex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cs.python.org/3/library/stdtypes.html#list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ranges" TargetMode="External"/><Relationship Id="rId2" Type="http://schemas.openxmlformats.org/officeDocument/2006/relationships/hyperlink" Target="https://docs.python.org/3/library/stdtypes.html#tupl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python.org/3/library/stdtypes.html#text-sequence-type-str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python.org/3/library/stdtypes.html#mapping-types-dic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ocs.python.org/3/tutorial/controlflow.html#if-statement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first-steps-towards-programming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docs.python.org/3/tutorial/controlflow.html#for-statement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docs.python.org/3/reference/simple_stmts.html#the-continue-statement" TargetMode="External"/><Relationship Id="rId4" Type="http://schemas.openxmlformats.org/officeDocument/2006/relationships/hyperlink" Target="https://docs.python.org/3/reference/simple_stmts.html#the-break-statemen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" TargetMode="External"/><Relationship Id="rId7" Type="http://schemas.openxmlformats.org/officeDocument/2006/relationships/image" Target="../media/image11.sv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docs.anaconda.com/free/anacond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-jupyter/lab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 Light" panose="020B0606030504020204" pitchFamily="34" charset="0"/>
                <a:cs typeface="Open Sans Light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Python Basics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Matthias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Täschner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B9E3-6C37-3E98-1E15-CC87DAE48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9215BEE-C025-0886-63DB-E20F2071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BD8F5056-E52A-A66D-8436-324285B3C35B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855520" y="1067040"/>
            <a:ext cx="1952280" cy="78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Graphic 3">
            <a:extLst>
              <a:ext uri="{FF2B5EF4-FFF2-40B4-BE49-F238E27FC236}">
                <a16:creationId xmlns:a16="http://schemas.microsoft.com/office/drawing/2014/main" id="{B0884081-9616-A0E0-D844-4E1683A47A5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954480" y="896040"/>
            <a:ext cx="2057040" cy="10285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851A16E-CBF4-93D7-29F4-1A741EDE0CE1}"/>
              </a:ext>
            </a:extLst>
          </p:cNvPr>
          <p:cNvGrpSpPr/>
          <p:nvPr/>
        </p:nvGrpSpPr>
        <p:grpSpPr>
          <a:xfrm>
            <a:off x="3210480" y="1794600"/>
            <a:ext cx="2939760" cy="1558080"/>
            <a:chOff x="3210480" y="1794600"/>
            <a:chExt cx="2939760" cy="155808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4D04D21-2BCA-028B-8D5B-C30C2C61C0BD}"/>
                </a:ext>
              </a:extLst>
            </p:cNvPr>
            <p:cNvGrpSpPr/>
            <p:nvPr/>
          </p:nvGrpSpPr>
          <p:grpSpPr>
            <a:xfrm>
              <a:off x="3210480" y="2492280"/>
              <a:ext cx="2939760" cy="860400"/>
              <a:chOff x="3210480" y="2492280"/>
              <a:chExt cx="2939760" cy="860400"/>
            </a:xfrm>
          </p:grpSpPr>
          <p:pic>
            <p:nvPicPr>
              <p:cNvPr id="32" name="Graphic 9">
                <a:extLst>
                  <a:ext uri="{FF2B5EF4-FFF2-40B4-BE49-F238E27FC236}">
                    <a16:creationId xmlns:a16="http://schemas.microsoft.com/office/drawing/2014/main" id="{FE089E4D-A1B7-C477-14A3-6453787C5374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3210480" y="2492280"/>
                <a:ext cx="1545120" cy="7452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FD886DBC-06EE-2D29-7341-A810C388CEC2}"/>
                  </a:ext>
                </a:extLst>
              </p:cNvPr>
              <p:cNvSpPr/>
              <p:nvPr/>
            </p:nvSpPr>
            <p:spPr>
              <a:xfrm>
                <a:off x="4125600" y="2983680"/>
                <a:ext cx="202464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Version &gt;= 1.22.4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81F0A15-1E08-1F8F-8D75-A8F41BEE1ACA}"/>
                </a:ext>
              </a:extLst>
            </p:cNvPr>
            <p:cNvGrpSpPr/>
            <p:nvPr/>
          </p:nvGrpSpPr>
          <p:grpSpPr>
            <a:xfrm>
              <a:off x="3335040" y="1794600"/>
              <a:ext cx="1739520" cy="697320"/>
              <a:chOff x="3335040" y="1794600"/>
              <a:chExt cx="1739520" cy="697320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42B7BF28-ACAA-4C14-00F8-0FDBD3DDAD15}"/>
                  </a:ext>
                </a:extLst>
              </p:cNvPr>
              <p:cNvSpPr/>
              <p:nvPr/>
            </p:nvSpPr>
            <p:spPr>
              <a:xfrm>
                <a:off x="3335040" y="1794600"/>
                <a:ext cx="373320" cy="6973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9EE0"/>
              </a:solidFill>
              <a:ln>
                <a:solidFill>
                  <a:srgbClr val="004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B1E5CBD3-5B87-B345-D7E4-3D3CD99B8505}"/>
                  </a:ext>
                </a:extLst>
              </p:cNvPr>
              <p:cNvSpPr/>
              <p:nvPr/>
            </p:nvSpPr>
            <p:spPr>
              <a:xfrm>
                <a:off x="3590280" y="1957320"/>
                <a:ext cx="14842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Depends on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924699A2-2610-0273-684C-FF0D4AACBB04}"/>
              </a:ext>
            </a:extLst>
          </p:cNvPr>
          <p:cNvGrpSpPr/>
          <p:nvPr/>
        </p:nvGrpSpPr>
        <p:grpSpPr>
          <a:xfrm>
            <a:off x="7638480" y="1794600"/>
            <a:ext cx="2746440" cy="1558080"/>
            <a:chOff x="7638480" y="1794600"/>
            <a:chExt cx="2746440" cy="1558080"/>
          </a:xfrm>
        </p:grpSpPr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932E369F-C70B-414F-AE10-854854B33D56}"/>
                </a:ext>
              </a:extLst>
            </p:cNvPr>
            <p:cNvGrpSpPr/>
            <p:nvPr/>
          </p:nvGrpSpPr>
          <p:grpSpPr>
            <a:xfrm>
              <a:off x="7638480" y="2492280"/>
              <a:ext cx="2746440" cy="860400"/>
              <a:chOff x="7638480" y="2492280"/>
              <a:chExt cx="2746440" cy="860400"/>
            </a:xfrm>
          </p:grpSpPr>
          <p:pic>
            <p:nvPicPr>
              <p:cNvPr id="39" name="Graphic 16">
                <a:extLst>
                  <a:ext uri="{FF2B5EF4-FFF2-40B4-BE49-F238E27FC236}">
                    <a16:creationId xmlns:a16="http://schemas.microsoft.com/office/drawing/2014/main" id="{29B6BD9C-70C6-68B6-1DF9-8CF4A729C423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7638480" y="2492280"/>
                <a:ext cx="1545120" cy="7452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0" name="TextBox 17">
                <a:extLst>
                  <a:ext uri="{FF2B5EF4-FFF2-40B4-BE49-F238E27FC236}">
                    <a16:creationId xmlns:a16="http://schemas.microsoft.com/office/drawing/2014/main" id="{FE8BC66D-D15B-1FB6-5584-B51FB837914C}"/>
                  </a:ext>
                </a:extLst>
              </p:cNvPr>
              <p:cNvSpPr/>
              <p:nvPr/>
            </p:nvSpPr>
            <p:spPr>
              <a:xfrm>
                <a:off x="8552880" y="2983680"/>
                <a:ext cx="183204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Version &gt;= 1.23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DEB212D2-1424-0F45-3AB4-26BD61622EF2}"/>
                </a:ext>
              </a:extLst>
            </p:cNvPr>
            <p:cNvGrpSpPr/>
            <p:nvPr/>
          </p:nvGrpSpPr>
          <p:grpSpPr>
            <a:xfrm>
              <a:off x="7760520" y="1794600"/>
              <a:ext cx="1739160" cy="697320"/>
              <a:chOff x="7760520" y="1794600"/>
              <a:chExt cx="1739160" cy="697320"/>
            </a:xfrm>
          </p:grpSpPr>
          <p:sp>
            <p:nvSpPr>
              <p:cNvPr id="37" name="Down Arrow 14">
                <a:extLst>
                  <a:ext uri="{FF2B5EF4-FFF2-40B4-BE49-F238E27FC236}">
                    <a16:creationId xmlns:a16="http://schemas.microsoft.com/office/drawing/2014/main" id="{04391295-EEA0-A5A2-8503-C067030BF820}"/>
                  </a:ext>
                </a:extLst>
              </p:cNvPr>
              <p:cNvSpPr/>
              <p:nvPr/>
            </p:nvSpPr>
            <p:spPr>
              <a:xfrm>
                <a:off x="7760520" y="1794600"/>
                <a:ext cx="373320" cy="6973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9EE0"/>
              </a:solidFill>
              <a:ln>
                <a:solidFill>
                  <a:srgbClr val="004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38" name="TextBox 15">
                <a:extLst>
                  <a:ext uri="{FF2B5EF4-FFF2-40B4-BE49-F238E27FC236}">
                    <a16:creationId xmlns:a16="http://schemas.microsoft.com/office/drawing/2014/main" id="{ABE4726D-BBD9-4BB5-37D1-BFDB90B6C8D9}"/>
                  </a:ext>
                </a:extLst>
              </p:cNvPr>
              <p:cNvSpPr/>
              <p:nvPr/>
            </p:nvSpPr>
            <p:spPr>
              <a:xfrm>
                <a:off x="8015400" y="1957320"/>
                <a:ext cx="14842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defTabSz="914400">
                  <a:lnSpc>
                    <a:spcPct val="100000"/>
                  </a:lnSpc>
                </a:pPr>
                <a:r>
                  <a:rPr lang="en-US" sz="1800" b="0" u="none" strike="noStrike">
                    <a:solidFill>
                      <a:schemeClr val="dk1"/>
                    </a:solidFill>
                    <a:effectLst/>
                    <a:uFillTx/>
                    <a:latin typeface="Open Sans Light"/>
                  </a:rPr>
                  <a:t>Depends on</a:t>
                </a:r>
                <a:endParaRPr lang="de-DE" sz="1800" b="0" u="none" strike="noStrike">
                  <a:solidFill>
                    <a:srgbClr val="000000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sp>
        <p:nvSpPr>
          <p:cNvPr id="41" name="Lightning Bolt 18">
            <a:extLst>
              <a:ext uri="{FF2B5EF4-FFF2-40B4-BE49-F238E27FC236}">
                <a16:creationId xmlns:a16="http://schemas.microsoft.com/office/drawing/2014/main" id="{F5367A0D-2D2E-0263-2244-C31037646FD9}"/>
              </a:ext>
            </a:extLst>
          </p:cNvPr>
          <p:cNvSpPr/>
          <p:nvPr/>
        </p:nvSpPr>
        <p:spPr>
          <a:xfrm flipH="1">
            <a:off x="6540840" y="2655000"/>
            <a:ext cx="707040" cy="656640"/>
          </a:xfrm>
          <a:prstGeom prst="lightningBolt">
            <a:avLst/>
          </a:prstGeom>
          <a:solidFill>
            <a:srgbClr val="C00000"/>
          </a:solidFill>
          <a:ln>
            <a:solidFill>
              <a:srgbClr val="0030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Open Sans Light"/>
            </a:endParaRPr>
          </a:p>
        </p:txBody>
      </p:sp>
      <p:sp>
        <p:nvSpPr>
          <p:cNvPr id="42" name="PlaceHolder 2">
            <a:extLst>
              <a:ext uri="{FF2B5EF4-FFF2-40B4-BE49-F238E27FC236}">
                <a16:creationId xmlns:a16="http://schemas.microsoft.com/office/drawing/2014/main" id="{F4F8A378-8E15-4F6F-999F-9F3DF8466189}"/>
              </a:ext>
            </a:extLst>
          </p:cNvPr>
          <p:cNvSpPr/>
          <p:nvPr/>
        </p:nvSpPr>
        <p:spPr>
          <a:xfrm>
            <a:off x="875520" y="3656520"/>
            <a:ext cx="10838520" cy="23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000" b="0" i="1" u="none" strike="noStrike">
                <a:solidFill>
                  <a:schemeClr val="dk2"/>
                </a:solidFill>
                <a:effectLst/>
                <a:uFillTx/>
                <a:latin typeface="Open Sans ExtraBold"/>
                <a:ea typeface="Open Sans ExtraBold"/>
              </a:rPr>
              <a:t>Dedicated environment for specific applications with according software and versions</a:t>
            </a:r>
            <a:endParaRPr lang="de-DE" sz="2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Isolation of dependencies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different projects require different software in different versions (...with dependencies in different versions)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Reproducibility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configured environments can be saved and restored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Stability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changes to one project/environment do not affect others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Collaboration</a:t>
            </a:r>
            <a:r>
              <a:rPr lang="en-US" sz="1800" b="0" u="none" strike="noStrike">
                <a:solidFill>
                  <a:schemeClr val="dk2"/>
                </a:solidFill>
                <a:effectLst/>
                <a:uFillTx/>
                <a:latin typeface="Open Sans Light"/>
                <a:ea typeface="Open Sans Light"/>
              </a:rPr>
              <a:t>: everyone in the project uses the same environment, same software, same versions</a:t>
            </a:r>
            <a:endParaRPr lang="de-DE" sz="18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5D2-AF15-A606-1347-B9775B2C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37806D-BBED-0784-CAED-37CADCBC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06D975B-800F-B428-00B3-BBF871CBC4C2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0" name="Round Single Corner of Rectangle 11">
            <a:extLst>
              <a:ext uri="{FF2B5EF4-FFF2-40B4-BE49-F238E27FC236}">
                <a16:creationId xmlns:a16="http://schemas.microsoft.com/office/drawing/2014/main" id="{3CB3AA17-C753-2F0D-6532-3BE3B57BF0D0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2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77C0F-A022-E7D2-DC31-F0B9310E4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05F447-CAD8-FB6F-725C-9C7130E4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DB11F22A-5185-CE6D-CF78-25CE3717DDE0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3C0D4EE9-A222-A3E6-3ED5-60BFA1E906F4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A3563A6-A1EA-7F1A-6F0A-5841E4D5B9F3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292CD338-7F82-B935-6BB5-9430B8C24BA4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D3A6CB98-B5B5-ABC1-BDE1-AB40F64B9F6C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B875ACB8-B026-B622-AFEE-A17047555423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2F93AA1C-F870-2D77-B789-BDA56D54840A}"/>
              </a:ext>
            </a:extLst>
          </p:cNvPr>
          <p:cNvGrpSpPr/>
          <p:nvPr/>
        </p:nvGrpSpPr>
        <p:grpSpPr>
          <a:xfrm>
            <a:off x="2858040" y="4190760"/>
            <a:ext cx="1320480" cy="1096920"/>
            <a:chOff x="2858040" y="4190760"/>
            <a:chExt cx="1320480" cy="1096920"/>
          </a:xfrm>
        </p:grpSpPr>
        <p:sp>
          <p:nvSpPr>
            <p:cNvPr id="10" name="Rounded Rectangle 22">
              <a:extLst>
                <a:ext uri="{FF2B5EF4-FFF2-40B4-BE49-F238E27FC236}">
                  <a16:creationId xmlns:a16="http://schemas.microsoft.com/office/drawing/2014/main" id="{E8C1838F-C7FB-F7B4-E76A-A042DC8B3852}"/>
                </a:ext>
              </a:extLst>
            </p:cNvPr>
            <p:cNvSpPr/>
            <p:nvPr/>
          </p:nvSpPr>
          <p:spPr>
            <a:xfrm>
              <a:off x="2858040" y="4190760"/>
              <a:ext cx="1320480" cy="1096920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7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E0FE59D4-11D0-26AA-14BB-E3F95051CAD1}"/>
                </a:ext>
              </a:extLst>
            </p:cNvPr>
            <p:cNvGrpSpPr/>
            <p:nvPr/>
          </p:nvGrpSpPr>
          <p:grpSpPr>
            <a:xfrm>
              <a:off x="2981520" y="4283280"/>
              <a:ext cx="1067400" cy="911880"/>
              <a:chOff x="2981520" y="4283280"/>
              <a:chExt cx="1067400" cy="911880"/>
            </a:xfrm>
          </p:grpSpPr>
          <p:pic>
            <p:nvPicPr>
              <p:cNvPr id="12" name="Graphic 24">
                <a:extLst>
                  <a:ext uri="{FF2B5EF4-FFF2-40B4-BE49-F238E27FC236}">
                    <a16:creationId xmlns:a16="http://schemas.microsoft.com/office/drawing/2014/main" id="{8AC08F41-7FF6-ACD2-1E3D-B49C76321716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/>
            </p:blipFill>
            <p:spPr>
              <a:xfrm>
                <a:off x="2997360" y="4283280"/>
                <a:ext cx="1051560" cy="4244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3" name="Graphic 25">
                <a:extLst>
                  <a:ext uri="{FF2B5EF4-FFF2-40B4-BE49-F238E27FC236}">
                    <a16:creationId xmlns:a16="http://schemas.microsoft.com/office/drawing/2014/main" id="{5D74CD6E-F60E-8892-B357-93F40718FD7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2981520" y="4669560"/>
                <a:ext cx="1051560" cy="525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14" name="Lightning Bolt 26">
                <a:extLst>
                  <a:ext uri="{FF2B5EF4-FFF2-40B4-BE49-F238E27FC236}">
                    <a16:creationId xmlns:a16="http://schemas.microsoft.com/office/drawing/2014/main" id="{3FA079DF-02F6-CEE0-8C52-2454525ECE5E}"/>
                  </a:ext>
                </a:extLst>
              </p:cNvPr>
              <p:cNvSpPr/>
              <p:nvPr/>
            </p:nvSpPr>
            <p:spPr>
              <a:xfrm flipH="1">
                <a:off x="3354480" y="4509360"/>
                <a:ext cx="336960" cy="424440"/>
              </a:xfrm>
              <a:prstGeom prst="lightningBolt">
                <a:avLst/>
              </a:prstGeom>
              <a:solidFill>
                <a:srgbClr val="C00000"/>
              </a:solidFill>
              <a:ln>
                <a:solidFill>
                  <a:srgbClr val="00305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</a:pPr>
                <a:endParaRPr lang="en-US" sz="1800" b="0" u="none" strike="noStrike">
                  <a:solidFill>
                    <a:schemeClr val="lt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05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4902A-EC47-A660-4A4E-52B985C4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8E5600-91F0-5067-7F21-1D9C42A2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B82C97ED-F5E2-731D-E34D-57153531D84F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B56B6CD3-FE4B-1EEC-1A8D-7E8A279F5A3C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B2DBF59A-92D5-80C3-55A7-1214BC557D4C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AB943B10-013E-B20D-CE03-8D1BCBFC9E4C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D31FB8B1-67A5-5B65-48F3-BD8CF0E1AD0F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989403F1-8B4C-3ABF-21A0-E76439E280B6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FADD8340-AF6C-C9E9-38A6-8717CB8D1A65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E49D304A-9157-0FD6-C737-A5881F931FDC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D72CD806-85D9-2E38-D254-B2C9646FA2BA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A27BC34F-F22E-BF05-EE53-C139C2C18D75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A476E-95BB-0398-D3B4-F1BA8CB0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A2F31B-6F6C-21DE-1F5F-6A4A239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17D2F372-1C62-09F8-83D4-2FABDB76D639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F4528B26-BD11-3193-2D5A-54CE5ADA8545}"/>
              </a:ext>
            </a:extLst>
          </p:cNvPr>
          <p:cNvSpPr/>
          <p:nvPr/>
        </p:nvSpPr>
        <p:spPr>
          <a:xfrm>
            <a:off x="113112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8F50551E-65DA-3F0A-6CFB-BF6117AA9D4F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3E3CBFF2-F290-62FD-C68E-D0AFE52641AE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EBB5D1C3-3D54-9F93-80C6-98FBABDAB98B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" name="Round Single Corner of Rectangle 19">
            <a:extLst>
              <a:ext uri="{FF2B5EF4-FFF2-40B4-BE49-F238E27FC236}">
                <a16:creationId xmlns:a16="http://schemas.microsoft.com/office/drawing/2014/main" id="{BC1AF581-2F86-C168-F16D-8E4C9098C92E}"/>
              </a:ext>
            </a:extLst>
          </p:cNvPr>
          <p:cNvSpPr/>
          <p:nvPr/>
        </p:nvSpPr>
        <p:spPr>
          <a:xfrm>
            <a:off x="1086840" y="2596320"/>
            <a:ext cx="2103840" cy="2185560"/>
          </a:xfrm>
          <a:prstGeom prst="round1Rect">
            <a:avLst>
              <a:gd name="adj" fmla="val 16667"/>
            </a:avLst>
          </a:prstGeom>
          <a:noFill/>
          <a:ln>
            <a:solidFill>
              <a:srgbClr val="FF0000">
                <a:alpha val="1000"/>
              </a:srgbClr>
            </a:solidFill>
          </a:ln>
          <a:effectLst>
            <a:glow rad="19044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B340D123-2807-16BC-A6BB-192B3476535B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871CAD0A-87E4-5896-4101-036E583BC54D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1" name="Graphic 4">
              <a:extLst>
                <a:ext uri="{FF2B5EF4-FFF2-40B4-BE49-F238E27FC236}">
                  <a16:creationId xmlns:a16="http://schemas.microsoft.com/office/drawing/2014/main" id="{D9311A26-41CB-EA3E-98EB-989EAEDBECB3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967ACDC1-D18E-09F0-9A71-2263DFD9AEE8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3" name="Round Diagonal Corner of Rectangle 7">
            <a:extLst>
              <a:ext uri="{FF2B5EF4-FFF2-40B4-BE49-F238E27FC236}">
                <a16:creationId xmlns:a16="http://schemas.microsoft.com/office/drawing/2014/main" id="{8414AC19-9391-D982-056D-7D9E7D1F2905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4" name="Round Diagonal Corner of Rectangle 8">
            <a:extLst>
              <a:ext uri="{FF2B5EF4-FFF2-40B4-BE49-F238E27FC236}">
                <a16:creationId xmlns:a16="http://schemas.microsoft.com/office/drawing/2014/main" id="{7D9AB52E-218F-1C3B-D88F-B4B2DF64206B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5" name="Round Diagonal Corner of Rectangle 9">
            <a:extLst>
              <a:ext uri="{FF2B5EF4-FFF2-40B4-BE49-F238E27FC236}">
                <a16:creationId xmlns:a16="http://schemas.microsoft.com/office/drawing/2014/main" id="{C4B3CA8D-C8AA-7E45-7A46-2F81C7D18DD4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6" name="Graphic 10">
            <a:extLst>
              <a:ext uri="{FF2B5EF4-FFF2-40B4-BE49-F238E27FC236}">
                <a16:creationId xmlns:a16="http://schemas.microsoft.com/office/drawing/2014/main" id="{743315CA-A87D-9A04-3022-307131AE875B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Graphic 11">
            <a:extLst>
              <a:ext uri="{FF2B5EF4-FFF2-40B4-BE49-F238E27FC236}">
                <a16:creationId xmlns:a16="http://schemas.microsoft.com/office/drawing/2014/main" id="{045529E3-3CCD-A4A0-84FC-E6DB5FE7330D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4668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2EE1C-1E2F-E320-A427-D3E5EA5C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12889F-44D3-CA24-128D-CE3EB75D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D185A485-3C3A-106A-2EB6-768AEF8927EC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D5D3CCDE-74A7-888F-BB39-889CD08CC022}"/>
              </a:ext>
            </a:extLst>
          </p:cNvPr>
          <p:cNvSpPr/>
          <p:nvPr/>
        </p:nvSpPr>
        <p:spPr>
          <a:xfrm>
            <a:off x="114588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11C5FAF0-FC54-CB0A-0932-B68357E599EA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D76B8ACF-0E5F-A479-12A6-010974581E3D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2B44788F-A14C-F3AD-B906-AAD8385775BE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119960A8-87E6-2623-F6DA-B0815C3652CA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694AC4E4-0DDF-AD84-2F3F-E8C14668FBBC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F817B4F3-AED6-DCAC-CA71-FBC8D38773D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F91B610F-942B-0600-8E09-4795900B2521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2" name="Round Diagonal Corner of Rectangle 7">
            <a:extLst>
              <a:ext uri="{FF2B5EF4-FFF2-40B4-BE49-F238E27FC236}">
                <a16:creationId xmlns:a16="http://schemas.microsoft.com/office/drawing/2014/main" id="{550C0709-C84B-FFA3-3F4E-297DCAA85F24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Round Diagonal Corner of Rectangle 8">
            <a:extLst>
              <a:ext uri="{FF2B5EF4-FFF2-40B4-BE49-F238E27FC236}">
                <a16:creationId xmlns:a16="http://schemas.microsoft.com/office/drawing/2014/main" id="{3EFD5CB8-F3E5-C4D7-27DB-9B918F928B20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4" name="Round Diagonal Corner of Rectangle 9">
            <a:extLst>
              <a:ext uri="{FF2B5EF4-FFF2-40B4-BE49-F238E27FC236}">
                <a16:creationId xmlns:a16="http://schemas.microsoft.com/office/drawing/2014/main" id="{F3970F73-C528-950E-487B-957D3232DA68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86FBD257-608B-9190-093C-01004035BF53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phic 11">
            <a:extLst>
              <a:ext uri="{FF2B5EF4-FFF2-40B4-BE49-F238E27FC236}">
                <a16:creationId xmlns:a16="http://schemas.microsoft.com/office/drawing/2014/main" id="{650DBF60-93F3-3D23-5926-D7A328FCE3C6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Round Diagonal Corner of Rectangle 21">
            <a:extLst>
              <a:ext uri="{FF2B5EF4-FFF2-40B4-BE49-F238E27FC236}">
                <a16:creationId xmlns:a16="http://schemas.microsoft.com/office/drawing/2014/main" id="{EB8B764E-D6DF-9767-3EF9-F7C399B941FD}"/>
              </a:ext>
            </a:extLst>
          </p:cNvPr>
          <p:cNvSpPr/>
          <p:nvPr/>
        </p:nvSpPr>
        <p:spPr>
          <a:xfrm flipH="1">
            <a:off x="3674520" y="4313880"/>
            <a:ext cx="1526040" cy="15379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0000">
                <a:alpha val="2000"/>
              </a:srgbClr>
            </a:solidFill>
          </a:ln>
          <a:effectLst>
            <a:glow rad="19188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chemeClr val="accent3">
                  <a:lumMod val="50000"/>
                </a:schemeClr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1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20CA-79BA-C640-63ED-AA817FE32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A1BFB03-01C0-12E7-D230-CE47E4ED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4A9EDD66-A71E-B428-5A1D-A5FDD3D98E6D}"/>
              </a:ext>
            </a:extLst>
          </p:cNvPr>
          <p:cNvSpPr/>
          <p:nvPr/>
        </p:nvSpPr>
        <p:spPr>
          <a:xfrm>
            <a:off x="891360" y="1868400"/>
            <a:ext cx="7607520" cy="4093920"/>
          </a:xfrm>
          <a:prstGeom prst="rect">
            <a:avLst/>
          </a:prstGeom>
          <a:solidFill>
            <a:srgbClr val="009EE0"/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Operating System (OS)</a:t>
            </a:r>
            <a:endParaRPr lang="de-DE" sz="1800" b="0" u="none" strike="noStrike"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Round Single Corner of Rectangle 27">
            <a:extLst>
              <a:ext uri="{FF2B5EF4-FFF2-40B4-BE49-F238E27FC236}">
                <a16:creationId xmlns:a16="http://schemas.microsoft.com/office/drawing/2014/main" id="{97080025-77A0-FD7C-D06D-6109878AC628}"/>
              </a:ext>
            </a:extLst>
          </p:cNvPr>
          <p:cNvSpPr/>
          <p:nvPr/>
        </p:nvSpPr>
        <p:spPr>
          <a:xfrm>
            <a:off x="1145880" y="2645280"/>
            <a:ext cx="2015280" cy="2093760"/>
          </a:xfrm>
          <a:prstGeom prst="round1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System-native global Python Installation</a:t>
            </a:r>
            <a:br>
              <a:rPr sz="14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br>
              <a:rPr sz="16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3.7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C:\Users\&lt;User&gt;\AppData\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Local\Programs\Python\...</a:t>
            </a:r>
            <a:br>
              <a:rPr sz="11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…with all installed packages (e.g.. Package A, B, … ,F) 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53025378-5F3C-2C9D-0834-B08A55FFE5D1}"/>
              </a:ext>
            </a:extLst>
          </p:cNvPr>
          <p:cNvGrpSpPr/>
          <p:nvPr/>
        </p:nvGrpSpPr>
        <p:grpSpPr>
          <a:xfrm>
            <a:off x="4194720" y="1987560"/>
            <a:ext cx="3139920" cy="816480"/>
            <a:chOff x="4194720" y="1987560"/>
            <a:chExt cx="3139920" cy="816480"/>
          </a:xfrm>
        </p:grpSpPr>
        <p:sp>
          <p:nvSpPr>
            <p:cNvPr id="5" name="Rectangle 17">
              <a:extLst>
                <a:ext uri="{FF2B5EF4-FFF2-40B4-BE49-F238E27FC236}">
                  <a16:creationId xmlns:a16="http://schemas.microsoft.com/office/drawing/2014/main" id="{43499D8C-9424-D408-272A-C5CC952B2D08}"/>
                </a:ext>
              </a:extLst>
            </p:cNvPr>
            <p:cNvSpPr/>
            <p:nvPr/>
          </p:nvSpPr>
          <p:spPr>
            <a:xfrm>
              <a:off x="4194720" y="1987560"/>
              <a:ext cx="3139920" cy="816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Available Python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e.g. in terminal, IDE</a:t>
              </a:r>
              <a:br>
                <a:rPr sz="16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“python </a:t>
              </a:r>
              <a:r>
                <a:rPr lang="en-US" sz="1600" b="0" u="none" strike="noStrike" dirty="0" err="1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hello_world.py</a:t>
              </a:r>
              <a:r>
                <a:rPr lang="en-US" sz="1600" b="0" u="none" strike="noStrike" dirty="0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”</a:t>
              </a:r>
              <a:endParaRPr lang="de-DE" sz="1600" b="0" u="none" strike="noStrike" dirty="0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49AB3C14-61EF-0023-C11D-E72964B869BA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3247"/>
            <a:stretch/>
          </p:blipFill>
          <p:spPr>
            <a:xfrm>
              <a:off x="6645240" y="2070720"/>
              <a:ext cx="628560" cy="66348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047395D8-1E5D-5777-4473-9C7FFACBD35C}"/>
              </a:ext>
            </a:extLst>
          </p:cNvPr>
          <p:cNvGrpSpPr/>
          <p:nvPr/>
        </p:nvGrpSpPr>
        <p:grpSpPr>
          <a:xfrm>
            <a:off x="3615480" y="3009600"/>
            <a:ext cx="4804560" cy="2884320"/>
            <a:chOff x="3615480" y="3009600"/>
            <a:chExt cx="4804560" cy="2884320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A4868C09-526D-F1B4-8F9C-147363AA2EB3}"/>
                </a:ext>
              </a:extLst>
            </p:cNvPr>
            <p:cNvSpPr/>
            <p:nvPr/>
          </p:nvSpPr>
          <p:spPr>
            <a:xfrm>
              <a:off x="3615480" y="3009600"/>
              <a:ext cx="4804560" cy="2884320"/>
            </a:xfrm>
            <a:prstGeom prst="roundRect">
              <a:avLst>
                <a:gd name="adj" fmla="val 562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4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u="none" strike="noStrike">
                <a:solidFill>
                  <a:schemeClr val="lt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8FF6E337-BD20-B0B5-37B6-7F281C698360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89720" y="3099240"/>
              <a:ext cx="959040" cy="19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D68AF13-2AA2-216E-75FD-2C4AB32CF394}"/>
                </a:ext>
              </a:extLst>
            </p:cNvPr>
            <p:cNvSpPr/>
            <p:nvPr/>
          </p:nvSpPr>
          <p:spPr>
            <a:xfrm>
              <a:off x="4231080" y="3117240"/>
              <a:ext cx="3275640" cy="84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6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Conda Installation</a:t>
              </a:r>
              <a:br>
                <a:rPr sz="160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C:\Users\&lt;User&gt;\AppData\Local\miniconda3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…\pkgs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 installed packages)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100" b="0" u="none" strike="noStrike">
                  <a:solidFill>
                    <a:schemeClr val="dk1"/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…\envs </a:t>
              </a:r>
              <a:r>
                <a:rPr lang="en-US" sz="1100" b="0" u="none" strike="noStrike">
                  <a:solidFill>
                    <a:schemeClr val="accent3">
                      <a:lumMod val="50000"/>
                      <a:alpha val="50000"/>
                    </a:schemeClr>
                  </a:solidFill>
                  <a:effectLst/>
                  <a:uFillTx/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(alle created virtual environments)</a:t>
              </a:r>
              <a:endParaRPr lang="de-DE" sz="1100" b="0" u="none" strike="noStrike">
                <a:solidFill>
                  <a:srgbClr val="000000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12" name="Round Diagonal Corner of Rectangle 9">
            <a:extLst>
              <a:ext uri="{FF2B5EF4-FFF2-40B4-BE49-F238E27FC236}">
                <a16:creationId xmlns:a16="http://schemas.microsoft.com/office/drawing/2014/main" id="{6C29D3DE-3F04-0FD0-82F7-B9EB83759C76}"/>
              </a:ext>
            </a:extLst>
          </p:cNvPr>
          <p:cNvSpPr/>
          <p:nvPr/>
        </p:nvSpPr>
        <p:spPr>
          <a:xfrm flipH="1">
            <a:off x="68734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“virt-env3”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…\envs\virt-env3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Round Diagonal Corner of Rectangle 12">
            <a:extLst>
              <a:ext uri="{FF2B5EF4-FFF2-40B4-BE49-F238E27FC236}">
                <a16:creationId xmlns:a16="http://schemas.microsoft.com/office/drawing/2014/main" id="{33475E10-99B7-395C-BB1C-2AA1E86F94E8}"/>
              </a:ext>
            </a:extLst>
          </p:cNvPr>
          <p:cNvSpPr/>
          <p:nvPr/>
        </p:nvSpPr>
        <p:spPr>
          <a:xfrm flipH="1">
            <a:off x="370008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“virt-env1”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algn="ctr"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…\envs\virt-env1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3.12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ECDE624F-C146-592E-8CB7-984C892BC7D2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314960" y="5477040"/>
            <a:ext cx="852120" cy="34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ound Diagonal Corner of Rectangle 13">
            <a:extLst>
              <a:ext uri="{FF2B5EF4-FFF2-40B4-BE49-F238E27FC236}">
                <a16:creationId xmlns:a16="http://schemas.microsoft.com/office/drawing/2014/main" id="{4C92FFD7-4ABE-2820-D309-ED5CDD21F664}"/>
              </a:ext>
            </a:extLst>
          </p:cNvPr>
          <p:cNvSpPr/>
          <p:nvPr/>
        </p:nvSpPr>
        <p:spPr>
          <a:xfrm flipH="1">
            <a:off x="5286960" y="4339440"/>
            <a:ext cx="1474920" cy="14864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4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“virt-env2”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…\envs\virt-env2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Python 3.9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Used packages: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355811"/>
              </a:buClr>
              <a:buFont typeface="OpenSymbol"/>
              <a:buChar char="-"/>
            </a:pPr>
            <a:r>
              <a:rPr lang="de-DE" sz="1100" b="0" u="none" strike="noStrike"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</a:t>
            </a: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defTabSz="914400">
              <a:lnSpc>
                <a:spcPct val="100000"/>
              </a:lnSpc>
            </a:pPr>
            <a:endParaRPr lang="de-DE" sz="1100" b="0" u="none" strike="noStrike">
              <a:solidFill>
                <a:srgbClr val="000000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16" name="Graphic 11">
            <a:extLst>
              <a:ext uri="{FF2B5EF4-FFF2-40B4-BE49-F238E27FC236}">
                <a16:creationId xmlns:a16="http://schemas.microsoft.com/office/drawing/2014/main" id="{D0002EDB-2F3B-CA06-D537-7EB8FB387937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5802120" y="5437440"/>
            <a:ext cx="859320" cy="42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Round Diagonal Corner of Rectangle 6">
            <a:extLst>
              <a:ext uri="{FF2B5EF4-FFF2-40B4-BE49-F238E27FC236}">
                <a16:creationId xmlns:a16="http://schemas.microsoft.com/office/drawing/2014/main" id="{E8293240-F3DC-10FB-86DC-B4469A434D72}"/>
              </a:ext>
            </a:extLst>
          </p:cNvPr>
          <p:cNvSpPr/>
          <p:nvPr/>
        </p:nvSpPr>
        <p:spPr>
          <a:xfrm flipH="1">
            <a:off x="5289840" y="4326120"/>
            <a:ext cx="1526040" cy="153792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0000">
                <a:alpha val="2000"/>
              </a:srgbClr>
            </a:solidFill>
          </a:ln>
          <a:effectLst>
            <a:glow rad="191880">
              <a:srgbClr val="FF00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100" b="0" u="none" strike="noStrike">
              <a:solidFill>
                <a:schemeClr val="accent3">
                  <a:lumMod val="50000"/>
                </a:schemeClr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2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8E13-E2E5-DD04-B4C2-FA275E8E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Truth and Boolean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89FF7-C030-60B2-1036-257EDF3C1D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7388599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Truth value</a:t>
            </a:r>
            <a:r>
              <a:rPr lang="en-US" sz="2000" dirty="0"/>
              <a:t> and </a:t>
            </a:r>
            <a:r>
              <a:rPr lang="en-US" sz="2000" dirty="0">
                <a:hlinkClick r:id="rId3"/>
              </a:rPr>
              <a:t>Boolean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Objects can be tested for a truth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Truth values can be used </a:t>
            </a:r>
            <a:r>
              <a:rPr lang="en-US" sz="2000" dirty="0">
                <a:latin typeface="+mn-lt"/>
              </a:rPr>
              <a:t>in conditions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Represented by Booleans: </a:t>
            </a:r>
            <a:r>
              <a:rPr lang="en-US" sz="2000" dirty="0">
                <a:latin typeface="American Typewriter" panose="02090604020004020304" pitchFamily="18" charset="77"/>
              </a:rPr>
              <a:t>True</a:t>
            </a:r>
            <a:r>
              <a:rPr lang="en-US" sz="2000" dirty="0"/>
              <a:t> (1) and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  <a:r>
              <a:rPr lang="en-US" sz="2000" dirty="0">
                <a:latin typeface="+mn-lt"/>
              </a:rPr>
              <a:t>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default truth values for objects, </a:t>
            </a:r>
            <a:br>
              <a:rPr lang="en-US" sz="2000" dirty="0"/>
            </a:br>
            <a:r>
              <a:rPr lang="en-US" sz="2000" dirty="0"/>
              <a:t>e.g., number zero or empty strings are considered </a:t>
            </a:r>
            <a:r>
              <a:rPr lang="en-US" sz="2000" dirty="0">
                <a:latin typeface="American Typewriter" panose="02090604020004020304" pitchFamily="18" charset="77"/>
              </a:rPr>
              <a:t>False</a:t>
            </a:r>
          </a:p>
          <a:p>
            <a:endParaRPr lang="en-US" sz="1200" dirty="0">
              <a:latin typeface="American Typewriter" panose="02090604020004020304" pitchFamily="18" charset="7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4"/>
              </a:rPr>
              <a:t>Boolean operators</a:t>
            </a:r>
            <a:r>
              <a:rPr lang="en-US" sz="2000" dirty="0"/>
              <a:t> and </a:t>
            </a:r>
            <a:r>
              <a:rPr lang="en-US" sz="2000" dirty="0">
                <a:hlinkClick r:id="rId5"/>
              </a:rPr>
              <a:t>comparisons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to evaluate a truth value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Operators are </a:t>
            </a:r>
            <a:r>
              <a:rPr lang="en-US" sz="2000" dirty="0">
                <a:latin typeface="American Typewriter" panose="02090604020004020304" pitchFamily="18" charset="77"/>
              </a:rPr>
              <a:t>and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or</a:t>
            </a:r>
            <a:r>
              <a:rPr lang="en-US" sz="2000" dirty="0"/>
              <a:t>, </a:t>
            </a:r>
            <a:r>
              <a:rPr lang="en-US" sz="2000" dirty="0">
                <a:latin typeface="American Typewriter" panose="02090604020004020304" pitchFamily="18" charset="77"/>
              </a:rPr>
              <a:t>not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 are, e.g., </a:t>
            </a:r>
            <a:r>
              <a:rPr lang="en-US" sz="2000" dirty="0">
                <a:latin typeface="American Typewriter" panose="02090604020004020304" pitchFamily="18" charset="77"/>
              </a:rPr>
              <a:t>&lt;</a:t>
            </a:r>
            <a:r>
              <a:rPr lang="en-US" sz="2000" dirty="0"/>
              <a:t> (strictly less), </a:t>
            </a:r>
            <a:r>
              <a:rPr lang="en-US" sz="2000" dirty="0">
                <a:latin typeface="American Typewriter" panose="02090604020004020304" pitchFamily="18" charset="77"/>
              </a:rPr>
              <a:t>==</a:t>
            </a:r>
            <a:r>
              <a:rPr lang="en-US" sz="2000" dirty="0"/>
              <a:t> (equal), </a:t>
            </a:r>
            <a:br>
              <a:rPr lang="en-US" sz="2000" dirty="0"/>
            </a:br>
            <a:r>
              <a:rPr lang="en-US" sz="2000" dirty="0">
                <a:latin typeface="American Typewriter" panose="02090604020004020304" pitchFamily="18" charset="77"/>
              </a:rPr>
              <a:t>&gt;=</a:t>
            </a:r>
            <a:r>
              <a:rPr lang="en-US" sz="2000" dirty="0"/>
              <a:t> (greater than or equal), </a:t>
            </a:r>
            <a:r>
              <a:rPr lang="en-US" sz="2000" dirty="0">
                <a:latin typeface="American Typewriter" panose="02090604020004020304" pitchFamily="18" charset="77"/>
              </a:rPr>
              <a:t>!=</a:t>
            </a:r>
            <a:r>
              <a:rPr lang="en-US" sz="2000" dirty="0"/>
              <a:t> (not equal)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D96817-DFFF-BB61-4466-CA77362A3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/>
          <a:stretch/>
        </p:blipFill>
        <p:spPr>
          <a:xfrm>
            <a:off x="7933966" y="61280"/>
            <a:ext cx="2895087" cy="59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36242-5209-5C57-45C0-DA38CC3F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174D-5A1C-5765-4211-DC4F182C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Numeric types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E41CB-A45C-6C9D-6D97-04F4A4A2C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4"/>
          <a:stretch/>
        </p:blipFill>
        <p:spPr>
          <a:xfrm>
            <a:off x="8573555" y="3358061"/>
            <a:ext cx="3124200" cy="25530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60E78F-6DED-5CFA-ABBA-19E5881A98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4846360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Numeric types</a:t>
            </a: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Integers (</a:t>
            </a:r>
            <a:r>
              <a:rPr lang="en-US" sz="2000" dirty="0">
                <a:latin typeface="American Typewriter" panose="02090604020004020304" pitchFamily="18" charset="77"/>
              </a:rPr>
              <a:t>int</a:t>
            </a:r>
            <a:r>
              <a:rPr lang="en-US" sz="2000" dirty="0"/>
              <a:t>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Floating point numbers (</a:t>
            </a:r>
            <a:r>
              <a:rPr lang="en-US" sz="2000" dirty="0">
                <a:latin typeface="American Typewriter" panose="02090604020004020304" pitchFamily="18" charset="77"/>
              </a:rPr>
              <a:t>float</a:t>
            </a:r>
            <a:r>
              <a:rPr lang="en-US" sz="2000" dirty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Complex numbers (</a:t>
            </a:r>
            <a:r>
              <a:rPr lang="en-US" sz="2000" dirty="0">
                <a:latin typeface="American Typewriter" panose="02090604020004020304" pitchFamily="18" charset="77"/>
              </a:rPr>
              <a:t>complex</a:t>
            </a:r>
            <a:r>
              <a:rPr lang="en-US" sz="2000" dirty="0"/>
              <a:t>)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Supported operations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operators, e.g., +, -, /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Comparisons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Mathematical functions</a:t>
            </a: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42DD35A0-99FE-B6AE-E306-F427C2B2F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5"/>
          <a:stretch/>
        </p:blipFill>
        <p:spPr>
          <a:xfrm>
            <a:off x="5268429" y="692727"/>
            <a:ext cx="3175000" cy="254646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05AC1-C923-E5DE-00D5-CC2CAADF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53"/>
          <a:stretch/>
        </p:blipFill>
        <p:spPr>
          <a:xfrm>
            <a:off x="8573555" y="974085"/>
            <a:ext cx="3124200" cy="2009371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B8A6D17-3221-55C1-F79B-0A539ADE3848}"/>
              </a:ext>
            </a:extLst>
          </p:cNvPr>
          <p:cNvSpPr/>
          <p:nvPr/>
        </p:nvSpPr>
        <p:spPr>
          <a:xfrm>
            <a:off x="10110255" y="5353627"/>
            <a:ext cx="2030645" cy="756000"/>
          </a:xfrm>
          <a:prstGeom prst="wedgeRoundRectCallout">
            <a:avLst>
              <a:gd name="adj1" fmla="val -36451"/>
              <a:gd name="adj2" fmla="val -12424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Some may behave unexpected!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8D902D90-B391-225A-1696-275B2E1C1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5"/>
          <a:stretch/>
        </p:blipFill>
        <p:spPr>
          <a:xfrm>
            <a:off x="5268429" y="3396566"/>
            <a:ext cx="3175000" cy="25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A777-0BFE-4430-76EC-12EF4EE0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4E6D-92B5-DBE9-A0DB-2D5C203C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9E72C7-EA13-1222-68A8-E7312793BE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2205768"/>
          </a:xfrm>
        </p:spPr>
        <p:txBody>
          <a:bodyPr/>
          <a:lstStyle/>
          <a:p>
            <a:r>
              <a:rPr lang="en-US" sz="2000" dirty="0"/>
              <a:t>Some basics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 to store and manipulate multiple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of homogeneous or heterogeneous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are either mutable (values can be changed “in place”) or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can be accessed by an index on the sequence, starting at 0</a:t>
            </a:r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B773A7C3-08C2-32D5-7BCD-42E39827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546818"/>
            <a:ext cx="6083300" cy="7620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57EC0-7DC5-D49C-C3C2-E1D26EB5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11807"/>
              </p:ext>
            </p:extLst>
          </p:nvPr>
        </p:nvGraphicFramePr>
        <p:xfrm>
          <a:off x="4520467" y="5188636"/>
          <a:ext cx="7315200" cy="65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9648051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42085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793535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182573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07138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037692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77955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347002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9584277"/>
                    </a:ext>
                  </a:extLst>
                </a:gridCol>
              </a:tblGrid>
              <a:tr h="6566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7867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271E5B4-BE03-7C8D-0BB1-E1897912F050}"/>
              </a:ext>
            </a:extLst>
          </p:cNvPr>
          <p:cNvSpPr txBox="1"/>
          <p:nvPr/>
        </p:nvSpPr>
        <p:spPr>
          <a:xfrm>
            <a:off x="3630480" y="53322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E74F3-B00F-A6C1-98FE-5B73DB8D1DFF}"/>
              </a:ext>
            </a:extLst>
          </p:cNvPr>
          <p:cNvSpPr txBox="1"/>
          <p:nvPr/>
        </p:nvSpPr>
        <p:spPr>
          <a:xfrm>
            <a:off x="3739484" y="472806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Index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4B9FD8-0DB4-62D3-D949-7CB6429CF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20679"/>
              </p:ext>
            </p:extLst>
          </p:nvPr>
        </p:nvGraphicFramePr>
        <p:xfrm>
          <a:off x="4520468" y="4726559"/>
          <a:ext cx="7315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461618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8483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590579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95648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248607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57803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247093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4797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197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5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92AE6B-D638-AF45-A0AA-A6562B74A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Programming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Terms and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Execution of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– Virtual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Built-in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Python – Loops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6C80-BFEE-5C00-9F97-01AA9AE4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9040-76F4-6E1C-9A66-CF1A4415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5B4D-F826-F259-CE8B-5223264D14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272586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Lists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brackets [ 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37721-79C5-7CF0-A87C-460CEB629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69" y="1403009"/>
            <a:ext cx="2720948" cy="26613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57F4867-A7F4-70C8-5525-BC2E919B34DF}"/>
              </a:ext>
            </a:extLst>
          </p:cNvPr>
          <p:cNvSpPr/>
          <p:nvPr/>
        </p:nvSpPr>
        <p:spPr>
          <a:xfrm>
            <a:off x="5880108" y="1183680"/>
            <a:ext cx="2030645" cy="612000"/>
          </a:xfrm>
          <a:prstGeom prst="wedgeRoundRectCallout">
            <a:avLst>
              <a:gd name="adj1" fmla="val 50107"/>
              <a:gd name="adj2" fmla="val 10255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elements from index 1 to 2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5431C8B-063B-7CB3-D4DE-E18A1CC4CE04}"/>
              </a:ext>
            </a:extLst>
          </p:cNvPr>
          <p:cNvSpPr/>
          <p:nvPr/>
        </p:nvSpPr>
        <p:spPr>
          <a:xfrm>
            <a:off x="10355987" y="1554644"/>
            <a:ext cx="1740560" cy="612000"/>
          </a:xfrm>
          <a:prstGeom prst="wedgeRoundRectCallout">
            <a:avLst>
              <a:gd name="adj1" fmla="val -101743"/>
              <a:gd name="adj2" fmla="val 7518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up to index 3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BC02CD4-F738-FD58-805B-279CDE478EA2}"/>
              </a:ext>
            </a:extLst>
          </p:cNvPr>
          <p:cNvSpPr/>
          <p:nvPr/>
        </p:nvSpPr>
        <p:spPr>
          <a:xfrm>
            <a:off x="5511469" y="3386827"/>
            <a:ext cx="2262628" cy="612000"/>
          </a:xfrm>
          <a:prstGeom prst="wedgeRoundRectCallout">
            <a:avLst>
              <a:gd name="adj1" fmla="val 54610"/>
              <a:gd name="adj2" fmla="val -1374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every second element, start at index 2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674265-B4D0-AD5A-3EF1-A2501279C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4"/>
          <a:stretch/>
        </p:blipFill>
        <p:spPr>
          <a:xfrm>
            <a:off x="1228249" y="2735423"/>
            <a:ext cx="3172152" cy="16048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0CD609-074D-2C55-2852-2622C8E65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7" y="4216008"/>
            <a:ext cx="3219769" cy="1849068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4264A1E-E149-529E-12D9-DCBAC5604BAB}"/>
              </a:ext>
            </a:extLst>
          </p:cNvPr>
          <p:cNvSpPr/>
          <p:nvPr/>
        </p:nvSpPr>
        <p:spPr>
          <a:xfrm>
            <a:off x="10088596" y="4619924"/>
            <a:ext cx="2030645" cy="756000"/>
          </a:xfrm>
          <a:prstGeom prst="wedgeRoundRectCallout">
            <a:avLst>
              <a:gd name="adj1" fmla="val -112501"/>
              <a:gd name="adj2" fmla="val -422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Call built-in method to reverse the list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A4A52B-6511-4D77-8B44-971FD04101FD}"/>
              </a:ext>
            </a:extLst>
          </p:cNvPr>
          <p:cNvSpPr/>
          <p:nvPr/>
        </p:nvSpPr>
        <p:spPr>
          <a:xfrm>
            <a:off x="10370160" y="2409472"/>
            <a:ext cx="1740560" cy="612000"/>
          </a:xfrm>
          <a:prstGeom prst="wedgeRoundRectCallout">
            <a:avLst>
              <a:gd name="adj1" fmla="val -102744"/>
              <a:gd name="adj2" fmla="val -27390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Get all elements starting at index 2 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FB0F26-3F11-7408-0AAF-BEDF6645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6"/>
          <a:stretch/>
        </p:blipFill>
        <p:spPr>
          <a:xfrm>
            <a:off x="1228249" y="4340267"/>
            <a:ext cx="3172152" cy="170096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FFAC33C-8A1F-326E-728B-C25123C4B4B1}"/>
              </a:ext>
            </a:extLst>
          </p:cNvPr>
          <p:cNvSpPr/>
          <p:nvPr/>
        </p:nvSpPr>
        <p:spPr>
          <a:xfrm>
            <a:off x="3587243" y="5078786"/>
            <a:ext cx="2262628" cy="612000"/>
          </a:xfrm>
          <a:prstGeom prst="wedgeRoundRectCallout">
            <a:avLst>
              <a:gd name="adj1" fmla="val -84165"/>
              <a:gd name="adj2" fmla="val -236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Use negative index to start at the last element </a:t>
            </a:r>
          </a:p>
        </p:txBody>
      </p:sp>
    </p:spTree>
    <p:extLst>
      <p:ext uri="{BB962C8B-B14F-4D97-AF65-F5344CB8AC3E}">
        <p14:creationId xmlns:p14="http://schemas.microsoft.com/office/powerpoint/2010/main" val="31152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6FA8-94C6-7455-3435-2C9D3174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E92C-1868-AAF7-7CEE-4AB0FCBA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3EC068-753D-E9E9-0425-B904A940B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37933" cy="471188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Tuples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parentheses 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or heterogenous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  <a:p>
            <a:endParaRPr lang="en-US" sz="18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hlinkClick r:id="rId3"/>
              </a:rPr>
              <a:t>Ranges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</a:t>
            </a:r>
            <a:r>
              <a:rPr lang="en-US" sz="2000" dirty="0">
                <a:latin typeface="American Typewriter" panose="02090604020004020304" pitchFamily="18" charset="77"/>
              </a:rPr>
              <a:t>range(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Homogenous 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71B1AB-A75A-2FA5-D5B6-AF3111FC1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0" y="342556"/>
            <a:ext cx="5149313" cy="29728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7398CC-4DC9-7CED-9081-8CE5E06B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20" y="3408938"/>
            <a:ext cx="5149313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6239-ED72-94BA-1851-38449690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B41-41B2-B9B2-FE61-78D8177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1FB1-B6B1-3DE7-C252-FCCA4A45DA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454113" cy="171711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Text sequence</a:t>
            </a:r>
            <a:r>
              <a:rPr lang="en-US" sz="2000" dirty="0"/>
              <a:t> -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Immutable</a:t>
            </a:r>
            <a:r>
              <a:rPr lang="en-US" sz="2000" dirty="0"/>
              <a:t>, construction via quotes “ “, ‘ ‘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Values of type Unicode codepoints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like for lists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E9489D1-2A2B-C253-5D52-A91AABE4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196850"/>
            <a:ext cx="3274681" cy="580771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C755EA2-D631-A597-CF04-71AF4CEC6099}"/>
              </a:ext>
            </a:extLst>
          </p:cNvPr>
          <p:cNvSpPr/>
          <p:nvPr/>
        </p:nvSpPr>
        <p:spPr>
          <a:xfrm>
            <a:off x="9985561" y="4022146"/>
            <a:ext cx="2118239" cy="612000"/>
          </a:xfrm>
          <a:prstGeom prst="wedgeRoundRectCallout">
            <a:avLst>
              <a:gd name="adj1" fmla="val -113903"/>
              <a:gd name="adj2" fmla="val 6603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Convert all letters to uppercase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A2ECDCA-FE7D-8482-47ED-792419F2B01C}"/>
              </a:ext>
            </a:extLst>
          </p:cNvPr>
          <p:cNvSpPr/>
          <p:nvPr/>
        </p:nvSpPr>
        <p:spPr>
          <a:xfrm>
            <a:off x="9985561" y="5048306"/>
            <a:ext cx="2118239" cy="956254"/>
          </a:xfrm>
          <a:prstGeom prst="wedgeRoundRectCallout">
            <a:avLst>
              <a:gd name="adj1" fmla="val -100953"/>
              <a:gd name="adj2" fmla="val -50175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Split the string at whitespace and return a list of resulting strings</a:t>
            </a:r>
          </a:p>
        </p:txBody>
      </p:sp>
    </p:spTree>
    <p:extLst>
      <p:ext uri="{BB962C8B-B14F-4D97-AF65-F5344CB8AC3E}">
        <p14:creationId xmlns:p14="http://schemas.microsoft.com/office/powerpoint/2010/main" val="29468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72DF-23A1-9739-261C-3E59D266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3EB6-EDDE-D10D-9BAF-539F5A6C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Sequence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C134-FFBA-1B3B-BBCB-F3FD98E755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1300550"/>
          </a:xfrm>
        </p:spPr>
        <p:txBody>
          <a:bodyPr/>
          <a:lstStyle/>
          <a:p>
            <a:r>
              <a:rPr lang="en-US" sz="2000" dirty="0"/>
              <a:t>Further operations 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concatenated (append them) with +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Sequences can be tested for their content with </a:t>
            </a:r>
            <a:r>
              <a:rPr lang="en-US" sz="2000" dirty="0">
                <a:latin typeface="American Typewriter" panose="02090604020004020304" pitchFamily="18" charset="77"/>
              </a:rPr>
              <a:t>in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24CB12-0AAF-A5CF-1F1B-CFBE010F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40" y="3064510"/>
            <a:ext cx="3784600" cy="28575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2A479A-03FA-7E57-2D6A-A0CD5D242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" y="3064510"/>
            <a:ext cx="3771900" cy="2882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EB2C4E-5D81-BF2B-0FF3-451E9A7F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45" y="3064510"/>
            <a:ext cx="3746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7999-42DF-A6D6-F4D0-3FC465D8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3389-DC59-500B-4BE7-1E68766E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Built-in types</a:t>
            </a:r>
            <a:br>
              <a:rPr lang="en-US" dirty="0"/>
            </a:br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72DE7-4B15-D0DF-87D6-2B30BFA49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588733" cy="208795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Mapping types</a:t>
            </a:r>
            <a:r>
              <a:rPr lang="en-US" sz="2000" dirty="0"/>
              <a:t> or dictionaries (</a:t>
            </a:r>
            <a:r>
              <a:rPr lang="en-US" sz="2000" dirty="0" err="1"/>
              <a:t>dicts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Mutable</a:t>
            </a:r>
            <a:r>
              <a:rPr lang="en-US" sz="2000" dirty="0"/>
              <a:t>, construction via braces {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a mapping from </a:t>
            </a:r>
            <a:r>
              <a:rPr lang="en-US" sz="2000" dirty="0">
                <a:latin typeface="American Typewriter" panose="02090604020004020304" pitchFamily="18" charset="77"/>
              </a:rPr>
              <a:t>key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 value, </a:t>
            </a:r>
            <a:b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</a:b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i.e.</a:t>
            </a:r>
            <a:r>
              <a:rPr lang="en-US" sz="2000" dirty="0">
                <a:latin typeface="+mn-lt"/>
                <a:sym typeface="Wingdings" pitchFamily="2" charset="2"/>
              </a:rPr>
              <a:t> a list of </a:t>
            </a:r>
            <a:r>
              <a:rPr lang="en-US" sz="2000" dirty="0">
                <a:latin typeface="American Typewriter" panose="02090604020004020304" pitchFamily="18" charset="77"/>
                <a:sym typeface="Wingdings" pitchFamily="2" charset="2"/>
              </a:rPr>
              <a:t>key  value </a:t>
            </a:r>
            <a:r>
              <a:rPr lang="en-US" sz="2000" dirty="0">
                <a:latin typeface="+mn-lt"/>
                <a:sym typeface="Wingdings" pitchFamily="2" charset="2"/>
              </a:rPr>
              <a:t>pairs</a:t>
            </a: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Indexing and slicing works NOT like for lists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B5017F-F447-EC75-F1B3-A03B15BBD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3317250"/>
            <a:ext cx="5198110" cy="261474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3FC0A4-BD7E-3EF7-2F8E-B9CB5DB3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74" y="777780"/>
            <a:ext cx="5177192" cy="20185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9BE9C-06FE-FE20-7DCE-AF8B6F20B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8"/>
          <a:stretch/>
        </p:blipFill>
        <p:spPr>
          <a:xfrm>
            <a:off x="6586222" y="3317250"/>
            <a:ext cx="5124897" cy="21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A8789-9CCD-8D80-98DF-009A58E0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D37C-BA8D-C30E-02C1-73E76325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2F164-BDF2-549D-EE21-41FCD789A5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107" y="1341050"/>
            <a:ext cx="5038388" cy="4711880"/>
          </a:xfrm>
        </p:spPr>
        <p:txBody>
          <a:bodyPr/>
          <a:lstStyle/>
          <a:p>
            <a:r>
              <a:rPr lang="en-US" sz="2000" dirty="0"/>
              <a:t>Conditional statements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tool, e.g., to check</a:t>
            </a:r>
          </a:p>
          <a:p>
            <a:pPr marL="681750" lvl="1" indent="-285750"/>
            <a:r>
              <a:rPr lang="en-US" sz="1800" dirty="0"/>
              <a:t>if pre-requisites are met</a:t>
            </a:r>
          </a:p>
          <a:p>
            <a:pPr marL="681750" lvl="1" indent="-285750"/>
            <a:r>
              <a:rPr lang="en-US" sz="1800" dirty="0"/>
              <a:t>if data has the right format or value</a:t>
            </a:r>
          </a:p>
          <a:p>
            <a:pPr marL="681750" lvl="1" indent="-285750"/>
            <a:r>
              <a:rPr lang="en-US" sz="1800" dirty="0"/>
              <a:t>if there are any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if</a:t>
            </a:r>
            <a:r>
              <a:rPr lang="en-US" sz="1800" dirty="0"/>
              <a:t> statement is used to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Evaluate a Truth value for given expressions, e.g., with Boolean operators of comparisons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Executes subsequent code if the Truth value evaluates to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  <a:endParaRPr lang="en-US" sz="1800" dirty="0">
              <a:latin typeface="+mn-lt"/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else</a:t>
            </a:r>
            <a:r>
              <a:rPr lang="en-US" sz="1800" dirty="0"/>
              <a:t> statement can be used to execute code if the given expressions evaluate to </a:t>
            </a:r>
            <a:r>
              <a:rPr lang="en-US" sz="1800" dirty="0">
                <a:latin typeface="American Typewriter" panose="02090604020004020304" pitchFamily="18" charset="77"/>
              </a:rPr>
              <a:t>False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F7746-2ADE-CB71-F2E4-36C2C247AF2F}"/>
              </a:ext>
            </a:extLst>
          </p:cNvPr>
          <p:cNvGrpSpPr/>
          <p:nvPr/>
        </p:nvGrpSpPr>
        <p:grpSpPr>
          <a:xfrm>
            <a:off x="5712892" y="2534920"/>
            <a:ext cx="1612408" cy="1788160"/>
            <a:chOff x="6265606" y="680720"/>
            <a:chExt cx="2088874" cy="2316560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C8C6B9C6-9080-C1DB-DF6B-73F2843F5D96}"/>
                </a:ext>
              </a:extLst>
            </p:cNvPr>
            <p:cNvSpPr/>
            <p:nvPr/>
          </p:nvSpPr>
          <p:spPr>
            <a:xfrm>
              <a:off x="6898640" y="1595120"/>
              <a:ext cx="817920" cy="81792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34B776-F058-516A-F45B-83B289ABFBB1}"/>
                </a:ext>
              </a:extLst>
            </p:cNvPr>
            <p:cNvSpPr/>
            <p:nvPr/>
          </p:nvSpPr>
          <p:spPr>
            <a:xfrm>
              <a:off x="7015480" y="680720"/>
              <a:ext cx="58420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3A6C132-1F03-6FC5-37C4-E3A0FF911F98}"/>
                </a:ext>
              </a:extLst>
            </p:cNvPr>
            <p:cNvSpPr/>
            <p:nvPr/>
          </p:nvSpPr>
          <p:spPr>
            <a:xfrm>
              <a:off x="631188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66B0E35-08BF-AA77-FAE6-EECA8E1F8E71}"/>
                </a:ext>
              </a:extLst>
            </p:cNvPr>
            <p:cNvSpPr/>
            <p:nvPr/>
          </p:nvSpPr>
          <p:spPr>
            <a:xfrm>
              <a:off x="7716560" y="2413040"/>
              <a:ext cx="584240" cy="584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C54DDFA-A0A8-9E22-AB71-8974CD0073D9}"/>
                </a:ext>
              </a:extLst>
            </p:cNvPr>
            <p:cNvCxnSpPr>
              <a:stCxn id="5" idx="1"/>
              <a:endCxn id="7" idx="0"/>
            </p:cNvCxnSpPr>
            <p:nvPr/>
          </p:nvCxnSpPr>
          <p:spPr>
            <a:xfrm rot="10800000" flipV="1">
              <a:off x="6604000" y="2004080"/>
              <a:ext cx="29464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5C845A3-62D9-C50E-6C12-7AD391C2DB52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716560" y="2004080"/>
              <a:ext cx="292120" cy="408960"/>
            </a:xfrm>
            <a:prstGeom prst="bentConnector2">
              <a:avLst/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20E0A0E7-08B8-D826-6D7A-24A8F7046BCC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 rot="16200000" flipH="1">
              <a:off x="7142510" y="1430030"/>
              <a:ext cx="330160" cy="2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E85555-B4F3-5E19-CFDB-87168370EF4F}"/>
                </a:ext>
              </a:extLst>
            </p:cNvPr>
            <p:cNvSpPr txBox="1"/>
            <p:nvPr/>
          </p:nvSpPr>
          <p:spPr>
            <a:xfrm>
              <a:off x="6265606" y="1692379"/>
              <a:ext cx="664957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8BA5-BEDB-BB6A-51C8-11D58E173777}"/>
                </a:ext>
              </a:extLst>
            </p:cNvPr>
            <p:cNvSpPr txBox="1"/>
            <p:nvPr/>
          </p:nvSpPr>
          <p:spPr>
            <a:xfrm>
              <a:off x="7643836" y="1692379"/>
              <a:ext cx="710644" cy="358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False</a:t>
              </a:r>
            </a:p>
          </p:txBody>
        </p:sp>
      </p:grp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608495-A334-06D7-45EB-524621D31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2" y="1459222"/>
            <a:ext cx="4648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F5EF-4430-8791-D21C-FB038A9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5D0E-F9E1-FC01-ADB1-5BBBB0D9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Python -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DF0E-C8B6-D827-DE64-C0278A1618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098513" cy="4711880"/>
          </a:xfrm>
        </p:spPr>
        <p:txBody>
          <a:bodyPr/>
          <a:lstStyle/>
          <a:p>
            <a:r>
              <a:rPr lang="en-US" sz="2000" dirty="0"/>
              <a:t>Loop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as control flow tool for repeated execution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Different kinds of loop statements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2"/>
              </a:rPr>
              <a:t>for</a:t>
            </a:r>
            <a:r>
              <a:rPr lang="en-US" sz="1800" dirty="0"/>
              <a:t>: iterates over elements of a sequence (e.g. list), or </a:t>
            </a:r>
            <a:r>
              <a:rPr lang="en-US" sz="1800" dirty="0" err="1"/>
              <a:t>iterable</a:t>
            </a:r>
            <a:r>
              <a:rPr lang="en-US" sz="1800" dirty="0"/>
              <a:t> objects in general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3"/>
              </a:rPr>
              <a:t>while</a:t>
            </a:r>
            <a:r>
              <a:rPr lang="en-US" sz="1800" dirty="0"/>
              <a:t>: repeats subsequent code as long an expression is </a:t>
            </a:r>
            <a:r>
              <a:rPr lang="en-US" sz="1800" dirty="0">
                <a:latin typeface="American Typewriter" panose="02090604020004020304" pitchFamily="18" charset="77"/>
              </a:rPr>
              <a:t>True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Both can be controlled in more detail using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4"/>
              </a:rPr>
              <a:t>break</a:t>
            </a:r>
            <a:r>
              <a:rPr lang="en-US" sz="1800" dirty="0"/>
              <a:t> to terminate the loop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>
                <a:latin typeface="American Typewriter" panose="02090604020004020304" pitchFamily="18" charset="77"/>
                <a:hlinkClick r:id="rId5"/>
              </a:rPr>
              <a:t>continue</a:t>
            </a:r>
            <a:r>
              <a:rPr lang="en-US" sz="1800" dirty="0"/>
              <a:t> to skip the current iteration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F8736F-BB7C-E064-D8AA-B77397A7D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2" y="306923"/>
            <a:ext cx="4546304" cy="309975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94C7F70-0262-C411-DCAF-DD3DDE5EC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13" y="2895601"/>
            <a:ext cx="4463987" cy="3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7FE5E-D3C1-23CA-E9DC-92CA08A32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Python Basics in Jupyter Lab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1F63E8E-3A0A-05DD-7C98-2FDCB49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-1" noProof="0" dirty="0">
                <a:solidFill>
                  <a:srgbClr val="00305E"/>
                </a:solidFill>
                <a:latin typeface="Open Sans ExtraBold"/>
              </a:rPr>
              <a:t>Programming</a:t>
            </a: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 Concepts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EB48CF7-5258-5B8E-BD62-51E14AA84810}"/>
              </a:ext>
            </a:extLst>
          </p:cNvPr>
          <p:cNvSpPr txBox="1">
            <a:spLocks/>
          </p:cNvSpPr>
          <p:nvPr/>
        </p:nvSpPr>
        <p:spPr>
          <a:xfrm>
            <a:off x="875566" y="1341051"/>
            <a:ext cx="10644901" cy="266101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of programming language to implement software requirements as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Computer program is converted into machine code for execution (compiled or interpreted)</a:t>
            </a:r>
          </a:p>
          <a:p>
            <a:r>
              <a:rPr lang="en-US" sz="2200" dirty="0"/>
              <a:t>What is a programming language?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Tool for formulating algorithms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Formal language with syntax and semantics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8054430-8A0F-F7A2-79CE-B7E35E107785}"/>
              </a:ext>
            </a:extLst>
          </p:cNvPr>
          <p:cNvSpPr/>
          <p:nvPr/>
        </p:nvSpPr>
        <p:spPr>
          <a:xfrm>
            <a:off x="188692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Algorithm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Consists of instructions to solve a problem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Instructions consist of permitted patterns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57D733A-FD15-BA4D-33DF-C12E9EC76166}"/>
              </a:ext>
            </a:extLst>
          </p:cNvPr>
          <p:cNvSpPr/>
          <p:nvPr/>
        </p:nvSpPr>
        <p:spPr>
          <a:xfrm>
            <a:off x="3206698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Data Structure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Object to store and organize data in memory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60D120C-9DA5-31B7-C253-CE29EB7AF309}"/>
              </a:ext>
            </a:extLst>
          </p:cNvPr>
          <p:cNvSpPr/>
          <p:nvPr/>
        </p:nvSpPr>
        <p:spPr>
          <a:xfrm>
            <a:off x="6224704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Syntax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Formal set of rules for the use of instructions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“Grammar” of a programming language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64755FA-B6DB-DD2E-6463-C05A12FA9D78}"/>
              </a:ext>
            </a:extLst>
          </p:cNvPr>
          <p:cNvSpPr/>
          <p:nvPr/>
        </p:nvSpPr>
        <p:spPr>
          <a:xfrm>
            <a:off x="9242710" y="4082454"/>
            <a:ext cx="2772000" cy="162000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100000"/>
              </a:lnSpc>
              <a:spcBef>
                <a:spcPts val="500"/>
              </a:spcBef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Semantics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305E"/>
                </a:solidFill>
                <a:latin typeface="Open Sans Light"/>
              </a:rPr>
              <a:t>Actual meaning of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5A02-4E01-90D6-84BA-A2C46E67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4DCF59-7942-9F91-2A85-6F9723567B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683642" cy="4711880"/>
          </a:xfrm>
        </p:spPr>
        <p:txBody>
          <a:bodyPr/>
          <a:lstStyle/>
          <a:p>
            <a:r>
              <a:rPr lang="en-US" sz="2000" dirty="0"/>
              <a:t>Universal high-level programming language, also often used for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Released in 1994, recent stable version is 3.13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Goals: simplicity, clarity, extensibility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Few reserved keywords, reduced syntax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Extensive standard library, e.g., file handling, math, text processing, …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Easy integration of additional packages / libraries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Source, portable on multiple platforms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Extensively used in data science, data analysis, artificial intelligence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Easy management and use of additional packages and extensions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Built-in package manager “pip” with </a:t>
            </a:r>
            <a:r>
              <a:rPr lang="en-US" sz="1800" dirty="0">
                <a:hlinkClick r:id="rId2"/>
              </a:rPr>
              <a:t>Python package index PyPI</a:t>
            </a:r>
            <a:r>
              <a:rPr lang="en-US" sz="1800" dirty="0"/>
              <a:t> 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Python distributions shipping Python + alternative package manager (e.g., “</a:t>
            </a:r>
            <a:r>
              <a:rPr lang="en-US" sz="1800" dirty="0" err="1"/>
              <a:t>conda</a:t>
            </a:r>
            <a:r>
              <a:rPr lang="en-US" sz="1800" dirty="0"/>
              <a:t>”)</a:t>
            </a:r>
            <a:br>
              <a:rPr lang="en-US" sz="1800" dirty="0"/>
            </a:br>
            <a:r>
              <a:rPr lang="en-US" sz="1800" dirty="0"/>
              <a:t>+ virtual environments + preinstalled packages) – e.g., </a:t>
            </a:r>
            <a:r>
              <a:rPr lang="en-US" sz="1800" dirty="0">
                <a:hlinkClick r:id="rId3"/>
              </a:rPr>
              <a:t>Miniconda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Anaconda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B23A60-D07D-ED2F-70A7-A2123F7FFC4E}"/>
              </a:ext>
            </a:extLst>
          </p:cNvPr>
          <p:cNvGrpSpPr/>
          <p:nvPr/>
        </p:nvGrpSpPr>
        <p:grpSpPr>
          <a:xfrm>
            <a:off x="10165861" y="2674363"/>
            <a:ext cx="1766830" cy="2163930"/>
            <a:chOff x="10165861" y="2674363"/>
            <a:chExt cx="1766830" cy="21639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AFDB4-B280-F768-F283-4B66205A5CDC}"/>
                </a:ext>
              </a:extLst>
            </p:cNvPr>
            <p:cNvSpPr txBox="1"/>
            <p:nvPr/>
          </p:nvSpPr>
          <p:spPr>
            <a:xfrm>
              <a:off x="10165861" y="4438183"/>
              <a:ext cx="17668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dirty="0"/>
                <a:t>(TM) Trademark of the PSF</a:t>
              </a:r>
              <a:br>
                <a:rPr lang="en-US" sz="1000" dirty="0">
                  <a:hlinkClick r:id="rId5"/>
                </a:rPr>
              </a:br>
              <a:r>
                <a:rPr lang="en-US" sz="1000" dirty="0">
                  <a:hlinkClick r:id="rId5"/>
                </a:rPr>
                <a:t>https://www.python.org</a:t>
              </a:r>
              <a:endParaRPr lang="en-US" sz="100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0BEF6AF-E8E4-F612-3794-3ADB6591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69236" y="2674363"/>
              <a:ext cx="1674247" cy="2037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5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6BD4-FAEE-B798-ECCE-2F5590E9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5BA7D0-BE6B-EECB-9FEB-3A971FAAD972}"/>
              </a:ext>
            </a:extLst>
          </p:cNvPr>
          <p:cNvSpPr/>
          <p:nvPr/>
        </p:nvSpPr>
        <p:spPr>
          <a:xfrm>
            <a:off x="645467" y="141619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64569"/>
                </a:solidFill>
              </a:rPr>
              <a:t>Variable</a:t>
            </a:r>
            <a:br>
              <a:rPr lang="en-US" sz="2000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Container for storing assigned data in memory, using a name for reference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AD6E83-338E-05B3-EDA8-0BF28B6273BC}"/>
              </a:ext>
            </a:extLst>
          </p:cNvPr>
          <p:cNvSpPr/>
          <p:nvPr/>
        </p:nvSpPr>
        <p:spPr>
          <a:xfrm>
            <a:off x="645467" y="3059077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Object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Complex structure which bundles data and methods to operate on the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7D0899-A89E-FABE-1B92-63AC320D2EFA}"/>
              </a:ext>
            </a:extLst>
          </p:cNvPr>
          <p:cNvSpPr/>
          <p:nvPr/>
        </p:nvSpPr>
        <p:spPr>
          <a:xfrm>
            <a:off x="645467" y="4701963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Method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Block of code tied to an object, usable via dot-Operator</a:t>
            </a:r>
            <a:br>
              <a:rPr lang="en-US" dirty="0">
                <a:solidFill>
                  <a:srgbClr val="064569"/>
                </a:solidFill>
              </a:rPr>
            </a:br>
            <a:r>
              <a:rPr lang="en-US" dirty="0">
                <a:solidFill>
                  <a:srgbClr val="064569"/>
                </a:solidFill>
              </a:rPr>
              <a:t>(”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ethod is </a:t>
            </a:r>
            <a:r>
              <a:rPr lang="en-US" b="1" dirty="0">
                <a:solidFill>
                  <a:srgbClr val="064569"/>
                </a:solidFill>
              </a:rPr>
              <a:t>m</a:t>
            </a:r>
            <a:r>
              <a:rPr lang="en-US" dirty="0">
                <a:solidFill>
                  <a:srgbClr val="064569"/>
                </a:solidFill>
              </a:rPr>
              <a:t>ine”)</a:t>
            </a:r>
          </a:p>
        </p:txBody>
      </p: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942203A-BB91-0FE7-7835-4E5E7832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7546"/>
            <a:ext cx="5773925" cy="373084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C8664C9-D4B3-08FB-29B7-4B38B1C2DF11}"/>
              </a:ext>
            </a:extLst>
          </p:cNvPr>
          <p:cNvSpPr/>
          <p:nvPr/>
        </p:nvSpPr>
        <p:spPr>
          <a:xfrm>
            <a:off x="4845878" y="743065"/>
            <a:ext cx="1440000" cy="612000"/>
          </a:xfrm>
          <a:prstGeom prst="wedgeRoundRectCallout">
            <a:avLst>
              <a:gd name="adj1" fmla="val 49923"/>
              <a:gd name="adj2" fmla="val 127897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Variable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3124D61-86A0-646F-D607-64F4D544821F}"/>
              </a:ext>
            </a:extLst>
          </p:cNvPr>
          <p:cNvSpPr/>
          <p:nvPr/>
        </p:nvSpPr>
        <p:spPr>
          <a:xfrm>
            <a:off x="7373832" y="762620"/>
            <a:ext cx="1440000" cy="612000"/>
          </a:xfrm>
          <a:prstGeom prst="wedgeRoundRectCallout">
            <a:avLst>
              <a:gd name="adj1" fmla="val -66987"/>
              <a:gd name="adj2" fmla="val 12511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Value of specific type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849DA89-9907-CECB-25E2-64E3EE34B575}"/>
              </a:ext>
            </a:extLst>
          </p:cNvPr>
          <p:cNvSpPr/>
          <p:nvPr/>
        </p:nvSpPr>
        <p:spPr>
          <a:xfrm>
            <a:off x="6109855" y="346004"/>
            <a:ext cx="1440000" cy="612000"/>
          </a:xfrm>
          <a:prstGeom prst="wedgeRoundRectCallout">
            <a:avLst>
              <a:gd name="adj1" fmla="val -13976"/>
              <a:gd name="adj2" fmla="val 18537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Assignment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68DEA2E-AA4D-F794-24C6-4C1EE7E73B14}"/>
              </a:ext>
            </a:extLst>
          </p:cNvPr>
          <p:cNvSpPr/>
          <p:nvPr/>
        </p:nvSpPr>
        <p:spPr>
          <a:xfrm>
            <a:off x="9026192" y="1693952"/>
            <a:ext cx="1635005" cy="612000"/>
          </a:xfrm>
          <a:prstGeom prst="wedgeRoundRectCallout">
            <a:avLst>
              <a:gd name="adj1" fmla="val -123180"/>
              <a:gd name="adj2" fmla="val 9393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object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96FED41-426C-9ECD-0BDB-785B436C6161}"/>
              </a:ext>
            </a:extLst>
          </p:cNvPr>
          <p:cNvSpPr/>
          <p:nvPr/>
        </p:nvSpPr>
        <p:spPr>
          <a:xfrm>
            <a:off x="10258920" y="4408048"/>
            <a:ext cx="1800000" cy="756000"/>
          </a:xfrm>
          <a:prstGeom prst="wedgeRoundRectCallout">
            <a:avLst>
              <a:gd name="adj1" fmla="val -82080"/>
              <a:gd name="adj2" fmla="val 369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Instantiation and assignment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to variable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86DADD2-F518-820B-5AAF-F9B3F1922D7A}"/>
              </a:ext>
            </a:extLst>
          </p:cNvPr>
          <p:cNvSpPr/>
          <p:nvPr/>
        </p:nvSpPr>
        <p:spPr>
          <a:xfrm>
            <a:off x="9517033" y="5568224"/>
            <a:ext cx="1656001" cy="612000"/>
          </a:xfrm>
          <a:prstGeom prst="wedgeRoundRectCallout">
            <a:avLst>
              <a:gd name="adj1" fmla="val -109254"/>
              <a:gd name="adj2" fmla="val -63988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object’s method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77B661-02DB-7947-5D99-4140C38BAC0A}"/>
              </a:ext>
            </a:extLst>
          </p:cNvPr>
          <p:cNvSpPr/>
          <p:nvPr/>
        </p:nvSpPr>
        <p:spPr>
          <a:xfrm rot="20700000">
            <a:off x="3488084" y="3852289"/>
            <a:ext cx="2087131" cy="563069"/>
          </a:xfrm>
          <a:prstGeom prst="roundRect">
            <a:avLst>
              <a:gd name="adj" fmla="val 5514"/>
            </a:avLst>
          </a:prstGeom>
          <a:solidFill>
            <a:srgbClr val="C00000">
              <a:alpha val="882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Everything in Python is an object</a:t>
            </a:r>
          </a:p>
        </p:txBody>
      </p:sp>
    </p:spTree>
    <p:extLst>
      <p:ext uri="{BB962C8B-B14F-4D97-AF65-F5344CB8AC3E}">
        <p14:creationId xmlns:p14="http://schemas.microsoft.com/office/powerpoint/2010/main" val="384717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11AA-B597-0012-73F4-99B2B338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Python?</a:t>
            </a:r>
            <a:br>
              <a:rPr lang="en-US" dirty="0"/>
            </a:br>
            <a:r>
              <a:rPr lang="en-US" dirty="0"/>
              <a:t>Terms and definitions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CF5FCC7-463E-03E4-B687-8E28B3C81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06" y="2068638"/>
            <a:ext cx="4335881" cy="251068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2F244F-B0E9-AD30-E478-27A09EB9E20A}"/>
              </a:ext>
            </a:extLst>
          </p:cNvPr>
          <p:cNvSpPr/>
          <p:nvPr/>
        </p:nvSpPr>
        <p:spPr>
          <a:xfrm>
            <a:off x="644400" y="14148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Function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Independent block of reusable code for a specific task</a:t>
            </a:r>
          </a:p>
          <a:p>
            <a:r>
              <a:rPr lang="en-US" dirty="0">
                <a:solidFill>
                  <a:srgbClr val="064569"/>
                </a:solidFill>
              </a:rPr>
              <a:t>(“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unction is </a:t>
            </a:r>
            <a:r>
              <a:rPr lang="en-US" b="1" dirty="0">
                <a:solidFill>
                  <a:srgbClr val="064569"/>
                </a:solidFill>
              </a:rPr>
              <a:t>f</a:t>
            </a:r>
            <a:r>
              <a:rPr lang="en-US" dirty="0">
                <a:solidFill>
                  <a:srgbClr val="064569"/>
                </a:solidFill>
              </a:rPr>
              <a:t>ree”)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E5271-A9BF-EFB8-52FB-6D726D8C7543}"/>
              </a:ext>
            </a:extLst>
          </p:cNvPr>
          <p:cNvSpPr/>
          <p:nvPr/>
        </p:nvSpPr>
        <p:spPr>
          <a:xfrm>
            <a:off x="645467" y="30582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Module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File containing Python code which can be imported into other Python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D22E83C-3B6A-01BE-1CD9-A48A65E3B62B}"/>
              </a:ext>
            </a:extLst>
          </p:cNvPr>
          <p:cNvSpPr/>
          <p:nvPr/>
        </p:nvSpPr>
        <p:spPr>
          <a:xfrm>
            <a:off x="4543089" y="910003"/>
            <a:ext cx="2427758" cy="662338"/>
          </a:xfrm>
          <a:prstGeom prst="wedgeRoundRectCallout">
            <a:avLst>
              <a:gd name="adj1" fmla="val 38510"/>
              <a:gd name="adj2" fmla="val 1216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Import module for additional functionality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5A95D9-EA17-E10D-48B6-B90869525D13}"/>
              </a:ext>
            </a:extLst>
          </p:cNvPr>
          <p:cNvSpPr/>
          <p:nvPr/>
        </p:nvSpPr>
        <p:spPr>
          <a:xfrm>
            <a:off x="9687394" y="2259137"/>
            <a:ext cx="1800000" cy="756000"/>
          </a:xfrm>
          <a:prstGeom prst="wedgeRoundRectCallout">
            <a:avLst>
              <a:gd name="adj1" fmla="val -119570"/>
              <a:gd name="adj2" fmla="val 6716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Definition of custom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D7E0DBE-233A-3B06-317A-B1964B26978F}"/>
              </a:ext>
            </a:extLst>
          </p:cNvPr>
          <p:cNvSpPr/>
          <p:nvPr/>
        </p:nvSpPr>
        <p:spPr>
          <a:xfrm>
            <a:off x="9746533" y="3115936"/>
            <a:ext cx="1800000" cy="756000"/>
          </a:xfrm>
          <a:prstGeom prst="wedgeRoundRectCallout">
            <a:avLst>
              <a:gd name="adj1" fmla="val -162271"/>
              <a:gd name="adj2" fmla="val 64554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custom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E7FF587-1EB5-E33A-B91D-D8E76772026F}"/>
              </a:ext>
            </a:extLst>
          </p:cNvPr>
          <p:cNvSpPr/>
          <p:nvPr/>
        </p:nvSpPr>
        <p:spPr>
          <a:xfrm>
            <a:off x="7062956" y="5157808"/>
            <a:ext cx="1800000" cy="756000"/>
          </a:xfrm>
          <a:prstGeom prst="wedgeRoundRectCallout">
            <a:avLst>
              <a:gd name="adj1" fmla="val 24685"/>
              <a:gd name="adj2" fmla="val -13057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1988374-B04A-4EB9-3E8C-2218EE9EF02D}"/>
              </a:ext>
            </a:extLst>
          </p:cNvPr>
          <p:cNvSpPr/>
          <p:nvPr/>
        </p:nvSpPr>
        <p:spPr>
          <a:xfrm>
            <a:off x="5125140" y="5157808"/>
            <a:ext cx="1800000" cy="756000"/>
          </a:xfrm>
          <a:prstGeom prst="wedgeRoundRectCallout">
            <a:avLst>
              <a:gd name="adj1" fmla="val 29405"/>
              <a:gd name="adj2" fmla="val -124721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of built-in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B8A194D-B58F-36EF-89AB-B38C8A2B9C56}"/>
              </a:ext>
            </a:extLst>
          </p:cNvPr>
          <p:cNvSpPr/>
          <p:nvPr/>
        </p:nvSpPr>
        <p:spPr>
          <a:xfrm>
            <a:off x="9000772" y="5157808"/>
            <a:ext cx="1961754" cy="756000"/>
          </a:xfrm>
          <a:prstGeom prst="wedgeRoundRectCallout">
            <a:avLst>
              <a:gd name="adj1" fmla="val -33626"/>
              <a:gd name="adj2" fmla="val -127913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Use method from imported module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E7BFA2-779C-CC28-8340-7EB2C108F64C}"/>
              </a:ext>
            </a:extLst>
          </p:cNvPr>
          <p:cNvSpPr/>
          <p:nvPr/>
        </p:nvSpPr>
        <p:spPr>
          <a:xfrm>
            <a:off x="9000772" y="1023394"/>
            <a:ext cx="1800000" cy="756000"/>
          </a:xfrm>
          <a:prstGeom prst="wedgeRoundRectCallout">
            <a:avLst>
              <a:gd name="adj1" fmla="val -130415"/>
              <a:gd name="adj2" fmla="val 177246"/>
              <a:gd name="adj3" fmla="val 16667"/>
            </a:avLst>
          </a:prstGeom>
          <a:solidFill>
            <a:schemeClr val="bg1"/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Comment, not interpreted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B5F084-A499-4AD7-2D42-018D8735305B}"/>
              </a:ext>
            </a:extLst>
          </p:cNvPr>
          <p:cNvSpPr/>
          <p:nvPr/>
        </p:nvSpPr>
        <p:spPr>
          <a:xfrm>
            <a:off x="645467" y="4701600"/>
            <a:ext cx="3780000" cy="1224000"/>
          </a:xfrm>
          <a:prstGeom prst="roundRect">
            <a:avLst>
              <a:gd name="adj" fmla="val 5514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2000" b="1" dirty="0">
                <a:solidFill>
                  <a:srgbClr val="064569"/>
                </a:solidFill>
              </a:rPr>
              <a:t>Comment</a:t>
            </a:r>
            <a:endParaRPr lang="en-US" sz="2800" b="1" dirty="0">
              <a:solidFill>
                <a:srgbClr val="064569"/>
              </a:solidFill>
            </a:endParaRPr>
          </a:p>
          <a:p>
            <a:r>
              <a:rPr lang="en-US" dirty="0">
                <a:solidFill>
                  <a:srgbClr val="064569"/>
                </a:solidFill>
              </a:rPr>
              <a:t>Lines in code not interpreted by Python, used for documentation,</a:t>
            </a:r>
          </a:p>
          <a:p>
            <a:r>
              <a:rPr lang="en-US" dirty="0">
                <a:solidFill>
                  <a:srgbClr val="064569"/>
                </a:solidFill>
              </a:rPr>
              <a:t>starting with </a:t>
            </a:r>
            <a:r>
              <a:rPr lang="en-US" dirty="0">
                <a:solidFill>
                  <a:srgbClr val="064569"/>
                </a:solidFill>
                <a:latin typeface="American Typewriter" panose="02090604020004020304" pitchFamily="18" charset="77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786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AAD-5F08-875D-A007-45123204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8880D-C046-0741-AD27-C14BD39CC4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5760760" cy="4711880"/>
          </a:xfrm>
        </p:spPr>
        <p:txBody>
          <a:bodyPr/>
          <a:lstStyle/>
          <a:p>
            <a:r>
              <a:rPr lang="en-US" sz="2400" dirty="0"/>
              <a:t>Execution via Python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Save code in file with file extension “.</a:t>
            </a:r>
            <a:r>
              <a:rPr lang="en-US" sz="2000" dirty="0" err="1"/>
              <a:t>py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Execute file with installed Python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terminal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Start interactive Python session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Enter and execute instructions line by line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1C612-CFC1-DE2A-3180-70CEBB7F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45" y="3403621"/>
            <a:ext cx="6677890" cy="3231237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EE5F7476-CCDA-8D2D-F8FC-52D5BC33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85" y="1198292"/>
            <a:ext cx="3258128" cy="6646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CEC989-5186-9040-BB6D-BAEDBB473947}"/>
              </a:ext>
            </a:extLst>
          </p:cNvPr>
          <p:cNvGrpSpPr/>
          <p:nvPr/>
        </p:nvGrpSpPr>
        <p:grpSpPr>
          <a:xfrm>
            <a:off x="6093848" y="1078022"/>
            <a:ext cx="5571259" cy="2707462"/>
            <a:chOff x="6093848" y="1078022"/>
            <a:chExt cx="5571259" cy="2707462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642A8D8-F34D-BAE0-F476-24AAF750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48" y="1862950"/>
              <a:ext cx="5571259" cy="1922534"/>
            </a:xfrm>
            <a:prstGeom prst="rect">
              <a:avLst/>
            </a:prstGeom>
          </p:spPr>
        </p:pic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EAD9A0CB-2967-AD9F-8575-6EED7F3D4086}"/>
                </a:ext>
              </a:extLst>
            </p:cNvPr>
            <p:cNvSpPr/>
            <p:nvPr/>
          </p:nvSpPr>
          <p:spPr>
            <a:xfrm rot="687405">
              <a:off x="7789444" y="1078022"/>
              <a:ext cx="2796517" cy="1922533"/>
            </a:xfrm>
            <a:prstGeom prst="circularArrow">
              <a:avLst>
                <a:gd name="adj1" fmla="val 5305"/>
                <a:gd name="adj2" fmla="val 622292"/>
                <a:gd name="adj3" fmla="val 20663494"/>
                <a:gd name="adj4" fmla="val 12598284"/>
                <a:gd name="adj5" fmla="val 7399"/>
              </a:avLst>
            </a:prstGeom>
            <a:solidFill>
              <a:srgbClr val="FF9300"/>
            </a:solidFill>
            <a:ln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6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0744-6C03-C52B-33D6-35DB742F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07D8-A931-231E-4E26-063269EB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of Python code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42219D-6756-FA59-B1D6-15AE82A2F8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6205457" cy="471188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400" dirty="0"/>
              <a:t>Interactive execution in </a:t>
            </a:r>
            <a:br>
              <a:rPr lang="en-US" sz="2400" dirty="0"/>
            </a:br>
            <a:r>
              <a:rPr lang="en-US" sz="2400" dirty="0"/>
              <a:t>Jupyter Notebook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Web-based interface with cells for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Executable Python code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text for documentation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Rich output for text, images, plots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Jupyter</a:t>
            </a:r>
            <a:r>
              <a:rPr lang="en-US" sz="2000" b="1" dirty="0"/>
              <a:t> Lab </a:t>
            </a:r>
            <a:r>
              <a:rPr lang="en-US" sz="2000" dirty="0"/>
              <a:t>with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File browser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Terminal access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2000" dirty="0"/>
              <a:t>Plugins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9B9D10E-A4F6-FBC3-C90D-DD83F4A6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85" y="1418823"/>
            <a:ext cx="6315307" cy="4399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E5E626-EBA5-F447-9430-94EA1D4A1F8D}"/>
              </a:ext>
            </a:extLst>
          </p:cNvPr>
          <p:cNvSpPr txBox="1"/>
          <p:nvPr/>
        </p:nvSpPr>
        <p:spPr>
          <a:xfrm>
            <a:off x="9308055" y="5808131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3"/>
              </a:rPr>
              <a:t>https://jupyter.org/try-jupyter/lab/index.html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48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BAE9BD-4397-8B24-231D-6DFF8613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/>
          <a:p>
            <a:r>
              <a:rPr lang="en-US" sz="2800" dirty="0"/>
              <a:t>Python – Virtual Environments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EEA68E77-B9E2-FE8A-C55E-74393E781B86}"/>
              </a:ext>
            </a:extLst>
          </p:cNvPr>
          <p:cNvGrpSpPr/>
          <p:nvPr/>
        </p:nvGrpSpPr>
        <p:grpSpPr>
          <a:xfrm>
            <a:off x="996840" y="2090160"/>
            <a:ext cx="2519280" cy="1563840"/>
            <a:chOff x="996840" y="2090160"/>
            <a:chExt cx="2519280" cy="1563840"/>
          </a:xfrm>
        </p:grpSpPr>
        <p:grpSp>
          <p:nvGrpSpPr>
            <p:cNvPr id="10" name="Graphic 25">
              <a:extLst>
                <a:ext uri="{FF2B5EF4-FFF2-40B4-BE49-F238E27FC236}">
                  <a16:creationId xmlns:a16="http://schemas.microsoft.com/office/drawing/2014/main" id="{72AF240C-A547-F66E-6A68-CDBD0D6BA68F}"/>
                </a:ext>
              </a:extLst>
            </p:cNvPr>
            <p:cNvGrpSpPr/>
            <p:nvPr/>
          </p:nvGrpSpPr>
          <p:grpSpPr>
            <a:xfrm>
              <a:off x="996840" y="2090160"/>
              <a:ext cx="2519280" cy="1563840"/>
              <a:chOff x="996840" y="2090160"/>
              <a:chExt cx="2519280" cy="1563840"/>
            </a:xfrm>
          </p:grpSpPr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4613FC75-0C9E-1A74-8221-0E7AD3C21174}"/>
                  </a:ext>
                </a:extLst>
              </p:cNvPr>
              <p:cNvSpPr/>
              <p:nvPr/>
            </p:nvSpPr>
            <p:spPr>
              <a:xfrm>
                <a:off x="996840" y="2090160"/>
                <a:ext cx="2519280" cy="1563840"/>
              </a:xfrm>
              <a:custGeom>
                <a:avLst/>
                <a:gdLst>
                  <a:gd name="textAreaLeft" fmla="*/ 0 w 2519280"/>
                  <a:gd name="textAreaRight" fmla="*/ 2519640 w 2519280"/>
                  <a:gd name="textAreaTop" fmla="*/ 0 h 1563840"/>
                  <a:gd name="textAreaBottom" fmla="*/ 1564200 h 1563840"/>
                  <a:gd name="GluePoint1X" fmla="*/ 0 w 763200"/>
                  <a:gd name="GluePoint1Y" fmla="*/ 590788 h 590788"/>
                  <a:gd name="GluePoint2X" fmla="*/ 763200 w 763200"/>
                  <a:gd name="GluePoint2Y" fmla="*/ 590788 h 590788"/>
                  <a:gd name="GluePoint3X" fmla="*/ 763200 w 763200"/>
                  <a:gd name="GluePoint3Y" fmla="*/ 0 h 590788"/>
                  <a:gd name="GluePoint4X" fmla="*/ 0 w 763200"/>
                  <a:gd name="GluePoint4Y" fmla="*/ 0 h 590788"/>
                  <a:gd name="GluePoint5X" fmla="*/ 19050 w 763200"/>
                  <a:gd name="GluePoint5Y" fmla="*/ 152400 h 590788"/>
                  <a:gd name="GluePoint6X" fmla="*/ 744150 w 763200"/>
                  <a:gd name="GluePoint6Y" fmla="*/ 152400 h 590788"/>
                  <a:gd name="GluePoint7X" fmla="*/ 744150 w 763200"/>
                  <a:gd name="GluePoint7Y" fmla="*/ 571738 h 590788"/>
                  <a:gd name="GluePoint8X" fmla="*/ 19050 w 763200"/>
                  <a:gd name="GluePoint8Y" fmla="*/ 571738 h 590788"/>
                  <a:gd name="GluePoint9X" fmla="*/ 19050 w 763200"/>
                  <a:gd name="GluePoint9Y" fmla="*/ 19050 h 590788"/>
                  <a:gd name="GluePoint10X" fmla="*/ 744150 w 763200"/>
                  <a:gd name="GluePoint10Y" fmla="*/ 19050 h 590788"/>
                  <a:gd name="GluePoint11X" fmla="*/ 744150 w 763200"/>
                  <a:gd name="GluePoint11Y" fmla="*/ 133350 h 590788"/>
                  <a:gd name="GluePoint12X" fmla="*/ 19050 w 763200"/>
                  <a:gd name="GluePoint12Y" fmla="*/ 133350 h 5907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763200" h="590788">
                    <a:moveTo>
                      <a:pt x="0" y="590788"/>
                    </a:moveTo>
                    <a:lnTo>
                      <a:pt x="763200" y="590788"/>
                    </a:lnTo>
                    <a:lnTo>
                      <a:pt x="763200" y="0"/>
                    </a:lnTo>
                    <a:lnTo>
                      <a:pt x="0" y="0"/>
                    </a:lnTo>
                    <a:close/>
                    <a:moveTo>
                      <a:pt x="19050" y="152400"/>
                    </a:moveTo>
                    <a:lnTo>
                      <a:pt x="744150" y="152400"/>
                    </a:lnTo>
                    <a:lnTo>
                      <a:pt x="744150" y="571738"/>
                    </a:lnTo>
                    <a:lnTo>
                      <a:pt x="19050" y="571738"/>
                    </a:lnTo>
                    <a:close/>
                    <a:moveTo>
                      <a:pt x="19050" y="19050"/>
                    </a:moveTo>
                    <a:lnTo>
                      <a:pt x="744150" y="19050"/>
                    </a:lnTo>
                    <a:lnTo>
                      <a:pt x="744150" y="133350"/>
                    </a:lnTo>
                    <a:lnTo>
                      <a:pt x="19050" y="133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CF0737BB-AC15-295E-7408-557B2DE2734A}"/>
                  </a:ext>
                </a:extLst>
              </p:cNvPr>
              <p:cNvSpPr/>
              <p:nvPr/>
            </p:nvSpPr>
            <p:spPr>
              <a:xfrm>
                <a:off x="172044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B34A880B-507F-A527-6044-3ECBEEA6AD81}"/>
                  </a:ext>
                </a:extLst>
              </p:cNvPr>
              <p:cNvSpPr/>
              <p:nvPr/>
            </p:nvSpPr>
            <p:spPr>
              <a:xfrm>
                <a:off x="150048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1839A382-F125-F748-F4DB-72D8460DA5B5}"/>
                  </a:ext>
                </a:extLst>
              </p:cNvPr>
              <p:cNvSpPr/>
              <p:nvPr/>
            </p:nvSpPr>
            <p:spPr>
              <a:xfrm>
                <a:off x="1280160" y="224316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</p:grp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37DA4D29-C88C-7AF0-9645-D23558473B1E}"/>
                </a:ext>
              </a:extLst>
            </p:cNvPr>
            <p:cNvSpPr/>
            <p:nvPr/>
          </p:nvSpPr>
          <p:spPr>
            <a:xfrm>
              <a:off x="1076760" y="2593080"/>
              <a:ext cx="2183400" cy="83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Python 2.7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Pandas 0.25.3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EB17F9E8-AE00-D876-706A-D34E14BD1538}"/>
              </a:ext>
            </a:extLst>
          </p:cNvPr>
          <p:cNvGrpSpPr/>
          <p:nvPr/>
        </p:nvGrpSpPr>
        <p:grpSpPr>
          <a:xfrm>
            <a:off x="8426520" y="3767040"/>
            <a:ext cx="2519280" cy="1563840"/>
            <a:chOff x="8426520" y="3767040"/>
            <a:chExt cx="2519280" cy="1563840"/>
          </a:xfrm>
        </p:grpSpPr>
        <p:grpSp>
          <p:nvGrpSpPr>
            <p:cNvPr id="17" name="Graphic 25">
              <a:extLst>
                <a:ext uri="{FF2B5EF4-FFF2-40B4-BE49-F238E27FC236}">
                  <a16:creationId xmlns:a16="http://schemas.microsoft.com/office/drawing/2014/main" id="{23950D08-1E10-C794-6BF5-B6212C1DB0A4}"/>
                </a:ext>
              </a:extLst>
            </p:cNvPr>
            <p:cNvGrpSpPr/>
            <p:nvPr/>
          </p:nvGrpSpPr>
          <p:grpSpPr>
            <a:xfrm>
              <a:off x="8426520" y="3767040"/>
              <a:ext cx="2519280" cy="1563840"/>
              <a:chOff x="8426520" y="3767040"/>
              <a:chExt cx="2519280" cy="1563840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485D3EA7-C8D7-83C0-F44A-916749E2F72D}"/>
                  </a:ext>
                </a:extLst>
              </p:cNvPr>
              <p:cNvSpPr/>
              <p:nvPr/>
            </p:nvSpPr>
            <p:spPr>
              <a:xfrm>
                <a:off x="8426520" y="3767040"/>
                <a:ext cx="2519280" cy="1563840"/>
              </a:xfrm>
              <a:custGeom>
                <a:avLst/>
                <a:gdLst>
                  <a:gd name="textAreaLeft" fmla="*/ 0 w 2519280"/>
                  <a:gd name="textAreaRight" fmla="*/ 2519640 w 2519280"/>
                  <a:gd name="textAreaTop" fmla="*/ 0 h 1563840"/>
                  <a:gd name="textAreaBottom" fmla="*/ 1564200 h 1563840"/>
                  <a:gd name="GluePoint1X" fmla="*/ 0 w 763200"/>
                  <a:gd name="GluePoint1Y" fmla="*/ 590788 h 590788"/>
                  <a:gd name="GluePoint2X" fmla="*/ 763200 w 763200"/>
                  <a:gd name="GluePoint2Y" fmla="*/ 590788 h 590788"/>
                  <a:gd name="GluePoint3X" fmla="*/ 763200 w 763200"/>
                  <a:gd name="GluePoint3Y" fmla="*/ 0 h 590788"/>
                  <a:gd name="GluePoint4X" fmla="*/ 0 w 763200"/>
                  <a:gd name="GluePoint4Y" fmla="*/ 0 h 590788"/>
                  <a:gd name="GluePoint5X" fmla="*/ 19050 w 763200"/>
                  <a:gd name="GluePoint5Y" fmla="*/ 152400 h 590788"/>
                  <a:gd name="GluePoint6X" fmla="*/ 744150 w 763200"/>
                  <a:gd name="GluePoint6Y" fmla="*/ 152400 h 590788"/>
                  <a:gd name="GluePoint7X" fmla="*/ 744150 w 763200"/>
                  <a:gd name="GluePoint7Y" fmla="*/ 571738 h 590788"/>
                  <a:gd name="GluePoint8X" fmla="*/ 19050 w 763200"/>
                  <a:gd name="GluePoint8Y" fmla="*/ 571738 h 590788"/>
                  <a:gd name="GluePoint9X" fmla="*/ 19050 w 763200"/>
                  <a:gd name="GluePoint9Y" fmla="*/ 19050 h 590788"/>
                  <a:gd name="GluePoint10X" fmla="*/ 744150 w 763200"/>
                  <a:gd name="GluePoint10Y" fmla="*/ 19050 h 590788"/>
                  <a:gd name="GluePoint11X" fmla="*/ 744150 w 763200"/>
                  <a:gd name="GluePoint11Y" fmla="*/ 133350 h 590788"/>
                  <a:gd name="GluePoint12X" fmla="*/ 19050 w 763200"/>
                  <a:gd name="GluePoint12Y" fmla="*/ 133350 h 59078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763200" h="590788">
                    <a:moveTo>
                      <a:pt x="0" y="590788"/>
                    </a:moveTo>
                    <a:lnTo>
                      <a:pt x="763200" y="590788"/>
                    </a:lnTo>
                    <a:lnTo>
                      <a:pt x="763200" y="0"/>
                    </a:lnTo>
                    <a:lnTo>
                      <a:pt x="0" y="0"/>
                    </a:lnTo>
                    <a:close/>
                    <a:moveTo>
                      <a:pt x="19050" y="152400"/>
                    </a:moveTo>
                    <a:lnTo>
                      <a:pt x="744150" y="152400"/>
                    </a:lnTo>
                    <a:lnTo>
                      <a:pt x="744150" y="571738"/>
                    </a:lnTo>
                    <a:lnTo>
                      <a:pt x="19050" y="571738"/>
                    </a:lnTo>
                    <a:close/>
                    <a:moveTo>
                      <a:pt x="19050" y="19050"/>
                    </a:moveTo>
                    <a:lnTo>
                      <a:pt x="744150" y="19050"/>
                    </a:lnTo>
                    <a:lnTo>
                      <a:pt x="744150" y="133350"/>
                    </a:lnTo>
                    <a:lnTo>
                      <a:pt x="19050" y="1333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DCE0046A-900C-B024-C6B6-D3B276524225}"/>
                  </a:ext>
                </a:extLst>
              </p:cNvPr>
              <p:cNvSpPr/>
              <p:nvPr/>
            </p:nvSpPr>
            <p:spPr>
              <a:xfrm>
                <a:off x="915048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50A45666-6149-E4E3-29AF-5E3E04341EAC}"/>
                  </a:ext>
                </a:extLst>
              </p:cNvPr>
              <p:cNvSpPr/>
              <p:nvPr/>
            </p:nvSpPr>
            <p:spPr>
              <a:xfrm>
                <a:off x="893016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0E281CF8-3461-3D7F-D636-1BF1BB616CD0}"/>
                  </a:ext>
                </a:extLst>
              </p:cNvPr>
              <p:cNvSpPr/>
              <p:nvPr/>
            </p:nvSpPr>
            <p:spPr>
              <a:xfrm>
                <a:off x="8710200" y="3920400"/>
                <a:ext cx="125280" cy="12528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25280"/>
                  <a:gd name="textAreaBottom" fmla="*/ 125640 h 125280"/>
                  <a:gd name="GluePoint1X" fmla="*/ 38100 w 38100"/>
                  <a:gd name="GluePoint1Y" fmla="*/ 19050 h 38100"/>
                  <a:gd name="GluePoint2X" fmla="*/ 19050 w 38100"/>
                  <a:gd name="GluePoint2Y" fmla="*/ 38100 h 38100"/>
                  <a:gd name="GluePoint3X" fmla="*/ 0 w 38100"/>
                  <a:gd name="GluePoint3Y" fmla="*/ 19050 h 38100"/>
                  <a:gd name="GluePoint4X" fmla="*/ 19050 w 38100"/>
                  <a:gd name="GluePoint4Y" fmla="*/ 0 h 38100"/>
                  <a:gd name="GluePoint5X" fmla="*/ 38100 w 38100"/>
                  <a:gd name="GluePoint5Y" fmla="*/ 19050 h 3810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</a:cxnLst>
                <a:rect l="textAreaLeft" t="textAreaTop" r="textAreaRight" b="textAreaBottom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de-DE" sz="18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endParaRPr>
              </a:p>
            </p:txBody>
          </p:sp>
        </p:grp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41ED3AF4-EF03-4E5F-0A45-7D68B95451B9}"/>
                </a:ext>
              </a:extLst>
            </p:cNvPr>
            <p:cNvSpPr/>
            <p:nvPr/>
          </p:nvSpPr>
          <p:spPr>
            <a:xfrm>
              <a:off x="8506440" y="4269960"/>
              <a:ext cx="2007000" cy="83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Python 3.13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  <a:p>
              <a:pPr defTabSz="914400">
                <a:lnSpc>
                  <a:spcPct val="100000"/>
                </a:lnSpc>
              </a:pPr>
              <a:r>
                <a:rPr lang="de-DE" sz="2400" b="0" u="none" strike="noStrike">
                  <a:solidFill>
                    <a:schemeClr val="dk1"/>
                  </a:solidFill>
                  <a:effectLst/>
                  <a:uFillTx/>
                  <a:latin typeface="Open Sans Light"/>
                </a:rPr>
                <a:t>Pandas 2.2.3</a:t>
              </a:r>
              <a:endParaRPr lang="de-DE" sz="2400" b="0" u="none" strike="noStrike">
                <a:solidFill>
                  <a:srgbClr val="000000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EFA0DF9F-39F6-6AE5-BC09-FF087374946C}"/>
              </a:ext>
            </a:extLst>
          </p:cNvPr>
          <p:cNvGrpSpPr/>
          <p:nvPr/>
        </p:nvGrpSpPr>
        <p:grpSpPr>
          <a:xfrm>
            <a:off x="3567240" y="2335320"/>
            <a:ext cx="1592640" cy="1217520"/>
            <a:chOff x="3567240" y="2335320"/>
            <a:chExt cx="1592640" cy="1217520"/>
          </a:xfrm>
        </p:grpSpPr>
        <p:pic>
          <p:nvPicPr>
            <p:cNvPr id="24" name="Graphic 30" descr="User with solid fill">
              <a:extLst>
                <a:ext uri="{FF2B5EF4-FFF2-40B4-BE49-F238E27FC236}">
                  <a16:creationId xmlns:a16="http://schemas.microsoft.com/office/drawing/2014/main" id="{0920BBE2-223C-E5E4-CCDF-332576A9F53B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3567240" y="2335320"/>
              <a:ext cx="1073160" cy="1073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7DAB94D7-A282-C2F6-7D9A-4B25B225E841}"/>
                </a:ext>
              </a:extLst>
            </p:cNvPr>
            <p:cNvSpPr/>
            <p:nvPr/>
          </p:nvSpPr>
          <p:spPr>
            <a:xfrm>
              <a:off x="4640760" y="2978640"/>
              <a:ext cx="519120" cy="574200"/>
            </a:xfrm>
            <a:custGeom>
              <a:avLst/>
              <a:gdLst>
                <a:gd name="textAreaLeft" fmla="*/ 0 w 519120"/>
                <a:gd name="textAreaRight" fmla="*/ 519480 w 519120"/>
                <a:gd name="textAreaTop" fmla="*/ 0 h 574200"/>
                <a:gd name="textAreaBottom" fmla="*/ 574560 h 574200"/>
                <a:gd name="GluePoint1X" fmla="*/ 244460 w 976694"/>
                <a:gd name="GluePoint1Y" fmla="*/ 488218 h 1080644"/>
                <a:gd name="GluePoint2X" fmla="*/ 467840 w 976694"/>
                <a:gd name="GluePoint2Y" fmla="*/ 341771 h 1080644"/>
                <a:gd name="GluePoint3X" fmla="*/ 683801 w 976694"/>
                <a:gd name="GluePoint3Y" fmla="*/ 341771 h 1080644"/>
                <a:gd name="GluePoint4X" fmla="*/ 781432 w 976694"/>
                <a:gd name="GluePoint4Y" fmla="*/ 439402 h 1080644"/>
                <a:gd name="GluePoint5X" fmla="*/ 781432 w 976694"/>
                <a:gd name="GluePoint5Y" fmla="*/ 1080644 h 1080644"/>
                <a:gd name="GluePoint6X" fmla="*/ 935982 w 976694"/>
                <a:gd name="GluePoint6Y" fmla="*/ 1045253 h 1080644"/>
                <a:gd name="GluePoint7X" fmla="*/ 976695 w 976694"/>
                <a:gd name="GluePoint7Y" fmla="*/ 918332 h 1080644"/>
                <a:gd name="GluePoint8X" fmla="*/ 976695 w 976694"/>
                <a:gd name="GluePoint8Y" fmla="*/ 439402 h 1080644"/>
                <a:gd name="GluePoint9X" fmla="*/ 683801 w 976694"/>
                <a:gd name="GluePoint9Y" fmla="*/ 146508 h 1080644"/>
                <a:gd name="GluePoint10X" fmla="*/ 467840 w 976694"/>
                <a:gd name="GluePoint10Y" fmla="*/ 146508 h 1080644"/>
                <a:gd name="GluePoint11X" fmla="*/ 146507 w 976694"/>
                <a:gd name="GluePoint11Y" fmla="*/ 20437 h 1080644"/>
                <a:gd name="GluePoint12X" fmla="*/ 20440 w 976694"/>
                <a:gd name="GluePoint12Y" fmla="*/ 341771 h 1080644"/>
                <a:gd name="GluePoint13X" fmla="*/ 244460 w 976694"/>
                <a:gd name="GluePoint13Y" fmla="*/ 488218 h 10806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</a:cxnLst>
              <a:rect l="textAreaLeft" t="textAreaTop" r="textAreaRight" b="textAreaBottom"/>
              <a:pathLst>
                <a:path w="976694" h="1080644">
                  <a:moveTo>
                    <a:pt x="244460" y="488218"/>
                  </a:moveTo>
                  <a:cubicBezTo>
                    <a:pt x="341393" y="488091"/>
                    <a:pt x="429066" y="430610"/>
                    <a:pt x="467840" y="341771"/>
                  </a:cubicBezTo>
                  <a:lnTo>
                    <a:pt x="683801" y="341771"/>
                  </a:lnTo>
                  <a:cubicBezTo>
                    <a:pt x="737723" y="341771"/>
                    <a:pt x="781432" y="385480"/>
                    <a:pt x="781432" y="439402"/>
                  </a:cubicBezTo>
                  <a:lnTo>
                    <a:pt x="781432" y="1080644"/>
                  </a:lnTo>
                  <a:cubicBezTo>
                    <a:pt x="831229" y="1062299"/>
                    <a:pt x="883164" y="1050403"/>
                    <a:pt x="935982" y="1045253"/>
                  </a:cubicBezTo>
                  <a:cubicBezTo>
                    <a:pt x="945472" y="1001743"/>
                    <a:pt x="959101" y="959245"/>
                    <a:pt x="976695" y="918332"/>
                  </a:cubicBezTo>
                  <a:lnTo>
                    <a:pt x="976695" y="439402"/>
                  </a:lnTo>
                  <a:cubicBezTo>
                    <a:pt x="976504" y="277720"/>
                    <a:pt x="845483" y="146699"/>
                    <a:pt x="683801" y="146508"/>
                  </a:cubicBezTo>
                  <a:lnTo>
                    <a:pt x="467840" y="146508"/>
                  </a:lnTo>
                  <a:cubicBezTo>
                    <a:pt x="413919" y="22961"/>
                    <a:pt x="270054" y="-33480"/>
                    <a:pt x="146507" y="20437"/>
                  </a:cubicBezTo>
                  <a:cubicBezTo>
                    <a:pt x="22959" y="74359"/>
                    <a:pt x="-33482" y="218223"/>
                    <a:pt x="20440" y="341771"/>
                  </a:cubicBezTo>
                  <a:cubicBezTo>
                    <a:pt x="59307" y="430825"/>
                    <a:pt x="147293" y="488345"/>
                    <a:pt x="244460" y="48821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8816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endParaRPr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3B27DB19-9362-D126-C5F7-54186AC16C6A}"/>
              </a:ext>
            </a:extLst>
          </p:cNvPr>
          <p:cNvSpPr/>
          <p:nvPr/>
        </p:nvSpPr>
        <p:spPr>
          <a:xfrm>
            <a:off x="4800600" y="3196440"/>
            <a:ext cx="2035800" cy="1141560"/>
          </a:xfrm>
          <a:custGeom>
            <a:avLst/>
            <a:gdLst>
              <a:gd name="textAreaLeft" fmla="*/ 0 w 2035800"/>
              <a:gd name="textAreaRight" fmla="*/ 2036160 w 2035800"/>
              <a:gd name="textAreaTop" fmla="*/ 0 h 1141560"/>
              <a:gd name="textAreaBottom" fmla="*/ 1141920 h 1141560"/>
              <a:gd name="GluePoint1X" fmla="*/ 2275086 w 2651912"/>
              <a:gd name="GluePoint1Y" fmla="*/ 741866 h 1486964"/>
              <a:gd name="GluePoint2X" fmla="*/ 2243648 w 2651912"/>
              <a:gd name="GluePoint2Y" fmla="*/ 743429 h 1486964"/>
              <a:gd name="GluePoint3X" fmla="*/ 2243648 w 2651912"/>
              <a:gd name="GluePoint3Y" fmla="*/ 741866 h 1486964"/>
              <a:gd name="GluePoint4X" fmla="*/ 2044285 w 2651912"/>
              <a:gd name="GluePoint4Y" fmla="*/ 361690 h 1486964"/>
              <a:gd name="GluePoint5X" fmla="*/ 1614708 w 2651912"/>
              <a:gd name="GluePoint5Y" fmla="*/ 303112 h 1486964"/>
              <a:gd name="GluePoint6X" fmla="*/ 979811 w 2651912"/>
              <a:gd name="GluePoint6Y" fmla="*/ 15636 h 1486964"/>
              <a:gd name="GluePoint7X" fmla="*/ 545694 w 2651912"/>
              <a:gd name="GluePoint7Y" fmla="*/ 555586 h 1486964"/>
              <a:gd name="GluePoint8X" fmla="*/ 545694 w 2651912"/>
              <a:gd name="GluePoint8Y" fmla="*/ 560468 h 1486964"/>
              <a:gd name="GluePoint9X" fmla="*/ 94150 w 2651912"/>
              <a:gd name="GluePoint9Y" fmla="*/ 741085 h 1486964"/>
              <a:gd name="GluePoint10X" fmla="*/ 45334 w 2651912"/>
              <a:gd name="GluePoint10Y" fmla="*/ 1219479 h 1486964"/>
              <a:gd name="GluePoint11X" fmla="*/ 451333 w 2651912"/>
              <a:gd name="GluePoint11Y" fmla="*/ 1485377 h 1486964"/>
              <a:gd name="GluePoint12X" fmla="*/ 602125 w 2651912"/>
              <a:gd name="GluePoint12Y" fmla="*/ 1486939 h 1486964"/>
              <a:gd name="GluePoint13X" fmla="*/ 2275086 w 2651912"/>
              <a:gd name="GluePoint13Y" fmla="*/ 1486939 h 1486964"/>
              <a:gd name="GluePoint14X" fmla="*/ 2651888 w 2651912"/>
              <a:gd name="GluePoint14Y" fmla="*/ 1118669 h 1486964"/>
              <a:gd name="GluePoint15X" fmla="*/ 2283614 w 2651912"/>
              <a:gd name="GluePoint15Y" fmla="*/ 741866 h 1486964"/>
              <a:gd name="GluePoint16X" fmla="*/ 2275086 w 2651912"/>
              <a:gd name="GluePoint16Y" fmla="*/ 741866 h 14869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2651912" h="1486964">
                <a:moveTo>
                  <a:pt x="2275086" y="741866"/>
                </a:moveTo>
                <a:cubicBezTo>
                  <a:pt x="2264580" y="741598"/>
                  <a:pt x="2254075" y="742120"/>
                  <a:pt x="2243648" y="743429"/>
                </a:cubicBezTo>
                <a:lnTo>
                  <a:pt x="2243648" y="741866"/>
                </a:lnTo>
                <a:cubicBezTo>
                  <a:pt x="2243379" y="590162"/>
                  <a:pt x="2168921" y="448177"/>
                  <a:pt x="2044285" y="361690"/>
                </a:cubicBezTo>
                <a:cubicBezTo>
                  <a:pt x="1918760" y="274437"/>
                  <a:pt x="1759011" y="252656"/>
                  <a:pt x="1614708" y="303112"/>
                </a:cubicBezTo>
                <a:cubicBezTo>
                  <a:pt x="1493528" y="73575"/>
                  <a:pt x="1232257" y="-44724"/>
                  <a:pt x="979811" y="15636"/>
                </a:cubicBezTo>
                <a:cubicBezTo>
                  <a:pt x="727835" y="73864"/>
                  <a:pt x="548447" y="296985"/>
                  <a:pt x="545694" y="555586"/>
                </a:cubicBezTo>
                <a:lnTo>
                  <a:pt x="545694" y="560468"/>
                </a:lnTo>
                <a:cubicBezTo>
                  <a:pt x="373424" y="533121"/>
                  <a:pt x="200035" y="602473"/>
                  <a:pt x="94150" y="741085"/>
                </a:cubicBezTo>
                <a:cubicBezTo>
                  <a:pt x="-10643" y="878741"/>
                  <a:pt x="-29496" y="1063493"/>
                  <a:pt x="45334" y="1219479"/>
                </a:cubicBezTo>
                <a:cubicBezTo>
                  <a:pt x="121237" y="1376235"/>
                  <a:pt x="277306" y="1478450"/>
                  <a:pt x="451333" y="1485377"/>
                </a:cubicBezTo>
                <a:lnTo>
                  <a:pt x="602125" y="1486939"/>
                </a:lnTo>
                <a:lnTo>
                  <a:pt x="2275086" y="1486939"/>
                </a:lnTo>
                <a:cubicBezTo>
                  <a:pt x="2480834" y="1489292"/>
                  <a:pt x="2649530" y="1324413"/>
                  <a:pt x="2651888" y="1118669"/>
                </a:cubicBezTo>
                <a:cubicBezTo>
                  <a:pt x="2654241" y="912921"/>
                  <a:pt x="2489362" y="744219"/>
                  <a:pt x="2283614" y="741866"/>
                </a:cubicBezTo>
                <a:cubicBezTo>
                  <a:pt x="2280772" y="741832"/>
                  <a:pt x="2277926" y="741832"/>
                  <a:pt x="2275086" y="741866"/>
                </a:cubicBezTo>
                <a:close/>
              </a:path>
            </a:pathLst>
          </a:custGeom>
          <a:noFill/>
          <a:ln w="48816">
            <a:solidFill>
              <a:srgbClr val="00305E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grpSp>
        <p:nvGrpSpPr>
          <p:cNvPr id="27" name="Group 33">
            <a:extLst>
              <a:ext uri="{FF2B5EF4-FFF2-40B4-BE49-F238E27FC236}">
                <a16:creationId xmlns:a16="http://schemas.microsoft.com/office/drawing/2014/main" id="{73131F3C-61C2-D632-ED60-693FE39B4431}"/>
              </a:ext>
            </a:extLst>
          </p:cNvPr>
          <p:cNvGrpSpPr/>
          <p:nvPr/>
        </p:nvGrpSpPr>
        <p:grpSpPr>
          <a:xfrm>
            <a:off x="6826680" y="3801240"/>
            <a:ext cx="1599480" cy="1073160"/>
            <a:chOff x="6826680" y="3801240"/>
            <a:chExt cx="1599480" cy="1073160"/>
          </a:xfrm>
        </p:grpSpPr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A8CD2B33-EC64-A180-F8E6-E294F84FA2ED}"/>
                </a:ext>
              </a:extLst>
            </p:cNvPr>
            <p:cNvSpPr/>
            <p:nvPr/>
          </p:nvSpPr>
          <p:spPr>
            <a:xfrm rot="5400000">
              <a:off x="6846840" y="4151520"/>
              <a:ext cx="556560" cy="596880"/>
            </a:xfrm>
            <a:custGeom>
              <a:avLst/>
              <a:gdLst>
                <a:gd name="textAreaLeft" fmla="*/ 0 w 556560"/>
                <a:gd name="textAreaRight" fmla="*/ 556920 w 556560"/>
                <a:gd name="textAreaTop" fmla="*/ 0 h 596880"/>
                <a:gd name="textAreaBottom" fmla="*/ 597240 h 596880"/>
                <a:gd name="GluePoint1X" fmla="*/ 159139 w 1025189"/>
                <a:gd name="GluePoint1Y" fmla="*/ 1071887 h 1099711"/>
                <a:gd name="GluePoint2X" fmla="*/ 195263 w 1025189"/>
                <a:gd name="GluePoint2Y" fmla="*/ 1099712 h 1099711"/>
                <a:gd name="GluePoint3X" fmla="*/ 195263 w 1025189"/>
                <a:gd name="GluePoint3Y" fmla="*/ 927881 h 1099711"/>
                <a:gd name="GluePoint4X" fmla="*/ 292894 w 1025189"/>
                <a:gd name="GluePoint4Y" fmla="*/ 830249 h 1099711"/>
                <a:gd name="GluePoint5X" fmla="*/ 585788 w 1025189"/>
                <a:gd name="GluePoint5Y" fmla="*/ 830249 h 1099711"/>
                <a:gd name="GluePoint6X" fmla="*/ 878681 w 1025189"/>
                <a:gd name="GluePoint6Y" fmla="*/ 537356 h 1099711"/>
                <a:gd name="GluePoint7X" fmla="*/ 878681 w 1025189"/>
                <a:gd name="GluePoint7Y" fmla="*/ 467842 h 1099711"/>
                <a:gd name="GluePoint8X" fmla="*/ 1004753 w 1025189"/>
                <a:gd name="GluePoint8Y" fmla="*/ 146508 h 1099711"/>
                <a:gd name="GluePoint9X" fmla="*/ 683419 w 1025189"/>
                <a:gd name="GluePoint9Y" fmla="*/ 20437 h 1099711"/>
                <a:gd name="GluePoint10X" fmla="*/ 557347 w 1025189"/>
                <a:gd name="GluePoint10Y" fmla="*/ 341771 h 1099711"/>
                <a:gd name="GluePoint11X" fmla="*/ 683419 w 1025189"/>
                <a:gd name="GluePoint11Y" fmla="*/ 467842 h 1099711"/>
                <a:gd name="GluePoint12X" fmla="*/ 683419 w 1025189"/>
                <a:gd name="GluePoint12Y" fmla="*/ 537356 h 1099711"/>
                <a:gd name="GluePoint13X" fmla="*/ 585788 w 1025189"/>
                <a:gd name="GluePoint13Y" fmla="*/ 634987 h 1099711"/>
                <a:gd name="GluePoint14X" fmla="*/ 292894 w 1025189"/>
                <a:gd name="GluePoint14Y" fmla="*/ 634987 h 1099711"/>
                <a:gd name="GluePoint15X" fmla="*/ 0 w 1025189"/>
                <a:gd name="GluePoint15Y" fmla="*/ 927881 h 1099711"/>
                <a:gd name="GluePoint16X" fmla="*/ 0 w 1025189"/>
                <a:gd name="GluePoint16Y" fmla="*/ 992122 h 1099711"/>
                <a:gd name="GluePoint17X" fmla="*/ 159139 w 1025189"/>
                <a:gd name="GluePoint17Y" fmla="*/ 1071887 h 10997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</a:cxnLst>
              <a:rect l="textAreaLeft" t="textAreaTop" r="textAreaRight" b="textAreaBottom"/>
              <a:pathLst>
                <a:path w="1025189" h="1099711">
                  <a:moveTo>
                    <a:pt x="159139" y="1071887"/>
                  </a:moveTo>
                  <a:cubicBezTo>
                    <a:pt x="171636" y="1080674"/>
                    <a:pt x="183547" y="1090144"/>
                    <a:pt x="195263" y="1099712"/>
                  </a:cubicBezTo>
                  <a:lnTo>
                    <a:pt x="195263" y="927881"/>
                  </a:lnTo>
                  <a:cubicBezTo>
                    <a:pt x="195263" y="873959"/>
                    <a:pt x="238972" y="830249"/>
                    <a:pt x="292894" y="830249"/>
                  </a:cubicBezTo>
                  <a:lnTo>
                    <a:pt x="585788" y="830249"/>
                  </a:lnTo>
                  <a:cubicBezTo>
                    <a:pt x="747470" y="830059"/>
                    <a:pt x="878491" y="699038"/>
                    <a:pt x="878681" y="537356"/>
                  </a:cubicBezTo>
                  <a:lnTo>
                    <a:pt x="878681" y="467842"/>
                  </a:lnTo>
                  <a:cubicBezTo>
                    <a:pt x="1002229" y="413920"/>
                    <a:pt x="1058670" y="270056"/>
                    <a:pt x="1004753" y="146508"/>
                  </a:cubicBezTo>
                  <a:cubicBezTo>
                    <a:pt x="950831" y="22961"/>
                    <a:pt x="806966" y="-33480"/>
                    <a:pt x="683419" y="20437"/>
                  </a:cubicBezTo>
                  <a:cubicBezTo>
                    <a:pt x="559871" y="74359"/>
                    <a:pt x="503431" y="218223"/>
                    <a:pt x="557347" y="341771"/>
                  </a:cubicBezTo>
                  <a:cubicBezTo>
                    <a:pt x="581970" y="398187"/>
                    <a:pt x="627003" y="443219"/>
                    <a:pt x="683419" y="467842"/>
                  </a:cubicBezTo>
                  <a:lnTo>
                    <a:pt x="683419" y="537356"/>
                  </a:lnTo>
                  <a:cubicBezTo>
                    <a:pt x="683419" y="591277"/>
                    <a:pt x="639709" y="634987"/>
                    <a:pt x="585788" y="634987"/>
                  </a:cubicBezTo>
                  <a:lnTo>
                    <a:pt x="292894" y="634987"/>
                  </a:lnTo>
                  <a:cubicBezTo>
                    <a:pt x="131202" y="635148"/>
                    <a:pt x="161" y="766188"/>
                    <a:pt x="0" y="927881"/>
                  </a:cubicBezTo>
                  <a:lnTo>
                    <a:pt x="0" y="992122"/>
                  </a:lnTo>
                  <a:cubicBezTo>
                    <a:pt x="56611" y="1010906"/>
                    <a:pt x="110211" y="1037774"/>
                    <a:pt x="159139" y="107188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8816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endParaRPr>
            </a:p>
          </p:txBody>
        </p:sp>
        <p:pic>
          <p:nvPicPr>
            <p:cNvPr id="29" name="Graphic 35" descr="User with solid fill">
              <a:extLst>
                <a:ext uri="{FF2B5EF4-FFF2-40B4-BE49-F238E27FC236}">
                  <a16:creationId xmlns:a16="http://schemas.microsoft.com/office/drawing/2014/main" id="{0A7E9FDF-268A-9D35-2CEC-C136AF7DA17E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353000" y="3801240"/>
              <a:ext cx="1073160" cy="107316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30" name="Graphic 36" descr="Lightning with solid fill">
            <a:extLst>
              <a:ext uri="{FF2B5EF4-FFF2-40B4-BE49-F238E27FC236}">
                <a16:creationId xmlns:a16="http://schemas.microsoft.com/office/drawing/2014/main" id="{6E71B381-C516-05D6-D136-7A20F9DC0958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4848840" y="3235680"/>
            <a:ext cx="1940760" cy="194076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0507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</TotalTime>
  <Words>1936</Words>
  <Application>Microsoft Macintosh PowerPoint</Application>
  <PresentationFormat>Widescreen</PresentationFormat>
  <Paragraphs>331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American Typewriter</vt:lpstr>
      <vt:lpstr>Arial</vt:lpstr>
      <vt:lpstr>Calibri</vt:lpstr>
      <vt:lpstr>Open Sans</vt:lpstr>
      <vt:lpstr>Open Sans ExtraBold</vt:lpstr>
      <vt:lpstr>Open Sans Light</vt:lpstr>
      <vt:lpstr>OpenSymbol</vt:lpstr>
      <vt:lpstr>Wingdings</vt:lpstr>
      <vt:lpstr>TUD_2018</vt:lpstr>
      <vt:lpstr>PowerPoint Presentation</vt:lpstr>
      <vt:lpstr>AGENDA</vt:lpstr>
      <vt:lpstr>Programming Concepts </vt:lpstr>
      <vt:lpstr>What is Python?</vt:lpstr>
      <vt:lpstr>What is Python? Terms and definitions</vt:lpstr>
      <vt:lpstr>What is Python? Terms and definitions</vt:lpstr>
      <vt:lpstr>Execution of Python code</vt:lpstr>
      <vt:lpstr>Execution of Python code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– Virtual Environments</vt:lpstr>
      <vt:lpstr>Python - Built-in types Truth and Boolean</vt:lpstr>
      <vt:lpstr>Python - Built-in types Numeric types</vt:lpstr>
      <vt:lpstr>Python - Built-in types Sequence types</vt:lpstr>
      <vt:lpstr>Python - Built-in types Sequence types</vt:lpstr>
      <vt:lpstr>Python - Built-in types Sequence types</vt:lpstr>
      <vt:lpstr>Python - Built-in types Sequence types</vt:lpstr>
      <vt:lpstr>Python - Built-in types Sequence types</vt:lpstr>
      <vt:lpstr>Python - Built-in types Dictionaries</vt:lpstr>
      <vt:lpstr>Python - Conditions</vt:lpstr>
      <vt:lpstr>Python - Loops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307</cp:revision>
  <dcterms:modified xsi:type="dcterms:W3CDTF">2025-09-22T07:48:17Z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